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Arimo" panose="020B0604020202020204" charset="0"/>
      <p:regular r:id="rId21"/>
      <p:bold r:id="rId22"/>
      <p:italic r:id="rId23"/>
      <p:boldItalic r:id="rId24"/>
    </p:embeddedFont>
    <p:embeddedFont>
      <p:font typeface="Play"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JxP0cfthr00cGQOoGRDHhqyhu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08" y="3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6"/>
          <p:cNvSpPr txBox="1"/>
          <p:nvPr/>
        </p:nvSpPr>
        <p:spPr>
          <a:xfrm>
            <a:off x="7945120" y="3075057"/>
            <a:ext cx="292099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0000"/>
                </a:solidFill>
                <a:latin typeface="Arial"/>
                <a:ea typeface="Arial"/>
                <a:cs typeface="Arial"/>
                <a:sym typeface="Arial"/>
              </a:rPr>
              <a:t>User Guide</a:t>
            </a:r>
            <a:endParaRPr sz="1400" b="0" i="0" u="none" strike="noStrike" cap="none">
              <a:solidFill>
                <a:srgbClr val="000000"/>
              </a:solidFill>
              <a:latin typeface="Arial"/>
              <a:ea typeface="Arial"/>
              <a:cs typeface="Arial"/>
              <a:sym typeface="Arial"/>
            </a:endParaRPr>
          </a:p>
        </p:txBody>
      </p:sp>
      <p:sp>
        <p:nvSpPr>
          <p:cNvPr id="85" name="Google Shape;85;p26"/>
          <p:cNvSpPr txBox="1"/>
          <p:nvPr/>
        </p:nvSpPr>
        <p:spPr>
          <a:xfrm>
            <a:off x="9144166" y="6350000"/>
            <a:ext cx="5229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v2.0</a:t>
            </a:r>
            <a:endParaRPr sz="1400" b="0" i="0" u="none" strike="noStrike" cap="none" dirty="0">
              <a:solidFill>
                <a:srgbClr val="000000"/>
              </a:solidFill>
              <a:latin typeface="Arial"/>
              <a:ea typeface="Arial"/>
              <a:cs typeface="Arial"/>
              <a:sym typeface="Arial"/>
            </a:endParaRPr>
          </a:p>
        </p:txBody>
      </p:sp>
      <p:pic>
        <p:nvPicPr>
          <p:cNvPr id="86" name="Google Shape;86;p26"/>
          <p:cNvPicPr preferRelativeResize="0"/>
          <p:nvPr/>
        </p:nvPicPr>
        <p:blipFill rotWithShape="1">
          <a:blip r:embed="rId3">
            <a:alphaModFix/>
          </a:blip>
          <a:srcRect/>
          <a:stretch/>
        </p:blipFill>
        <p:spPr>
          <a:xfrm>
            <a:off x="-1" y="-60160"/>
            <a:ext cx="6918159" cy="69181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Picture 2">
            <a:extLst>
              <a:ext uri="{FF2B5EF4-FFF2-40B4-BE49-F238E27FC236}">
                <a16:creationId xmlns:a16="http://schemas.microsoft.com/office/drawing/2014/main" id="{4FD16E01-BD1F-399B-06EA-355A653B1818}"/>
              </a:ext>
            </a:extLst>
          </p:cNvPr>
          <p:cNvPicPr>
            <a:picLocks noChangeAspect="1"/>
          </p:cNvPicPr>
          <p:nvPr/>
        </p:nvPicPr>
        <p:blipFill>
          <a:blip r:embed="rId3"/>
          <a:stretch>
            <a:fillRect/>
          </a:stretch>
        </p:blipFill>
        <p:spPr>
          <a:xfrm>
            <a:off x="0" y="468572"/>
            <a:ext cx="7167739" cy="6389427"/>
          </a:xfrm>
          <a:prstGeom prst="rect">
            <a:avLst/>
          </a:prstGeom>
        </p:spPr>
      </p:pic>
      <p:sp>
        <p:nvSpPr>
          <p:cNvPr id="216" name="Google Shape;216;p27"/>
          <p:cNvSpPr/>
          <p:nvPr/>
        </p:nvSpPr>
        <p:spPr>
          <a:xfrm>
            <a:off x="8671560" y="393599"/>
            <a:ext cx="3363628" cy="55399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Energy Forecast – One-off </a:t>
            </a:r>
            <a:r>
              <a:rPr lang="en-US" sz="1000" b="0" i="0" u="none" strike="noStrike" cap="none">
                <a:solidFill>
                  <a:srgbClr val="000000"/>
                </a:solidFill>
                <a:latin typeface="Arial"/>
                <a:ea typeface="Arial"/>
                <a:cs typeface="Arial"/>
                <a:sym typeface="Arial"/>
              </a:rPr>
              <a:t>enables users to input essential information about a solar park for one-time energy forecasting. </a:t>
            </a:r>
            <a:endParaRPr sz="1400" b="0" i="0" u="none" strike="noStrike" cap="none">
              <a:solidFill>
                <a:srgbClr val="000000"/>
              </a:solidFill>
              <a:latin typeface="Arial"/>
              <a:ea typeface="Arial"/>
              <a:cs typeface="Arial"/>
              <a:sym typeface="Arial"/>
            </a:endParaRPr>
          </a:p>
        </p:txBody>
      </p:sp>
      <p:cxnSp>
        <p:nvCxnSpPr>
          <p:cNvPr id="217" name="Google Shape;217;p27"/>
          <p:cNvCxnSpPr>
            <a:stCxn id="216" idx="1"/>
          </p:cNvCxnSpPr>
          <p:nvPr/>
        </p:nvCxnSpPr>
        <p:spPr>
          <a:xfrm rot="10800000">
            <a:off x="4068960" y="619898"/>
            <a:ext cx="4602600" cy="50700"/>
          </a:xfrm>
          <a:prstGeom prst="straightConnector1">
            <a:avLst/>
          </a:prstGeom>
          <a:noFill/>
          <a:ln w="19050" cap="flat" cmpd="sng">
            <a:solidFill>
              <a:schemeClr val="accent1"/>
            </a:solidFill>
            <a:prstDash val="solid"/>
            <a:miter lim="800000"/>
            <a:headEnd type="none" w="sm" len="sm"/>
            <a:tailEnd type="triangle" w="med" len="med"/>
          </a:ln>
        </p:spPr>
      </p:cxnSp>
      <p:sp>
        <p:nvSpPr>
          <p:cNvPr id="218" name="Google Shape;218;p27"/>
          <p:cNvSpPr/>
          <p:nvPr/>
        </p:nvSpPr>
        <p:spPr>
          <a:xfrm>
            <a:off x="8575040" y="2732502"/>
            <a:ext cx="3363628" cy="1169551"/>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Users can utilize the interactive map to visually locate their site, then enter the </a:t>
            </a:r>
            <a:r>
              <a:rPr lang="en-US" sz="1000" b="1" i="0" u="none" strike="noStrike" cap="none">
                <a:solidFill>
                  <a:srgbClr val="000000"/>
                </a:solidFill>
                <a:latin typeface="Arial"/>
                <a:ea typeface="Arial"/>
                <a:cs typeface="Arial"/>
                <a:sym typeface="Arial"/>
              </a:rPr>
              <a:t>latitude</a:t>
            </a:r>
            <a:r>
              <a:rPr lang="en-US" sz="1000" b="0" i="0" u="none" strike="noStrike" cap="none">
                <a:solidFill>
                  <a:srgbClr val="000000"/>
                </a:solidFill>
                <a:latin typeface="Arial"/>
                <a:ea typeface="Arial"/>
                <a:cs typeface="Arial"/>
                <a:sym typeface="Arial"/>
              </a:rPr>
              <a:t>, </a:t>
            </a:r>
            <a:r>
              <a:rPr lang="en-US" sz="1000" b="1" i="0" u="none" strike="noStrike" cap="none">
                <a:solidFill>
                  <a:srgbClr val="000000"/>
                </a:solidFill>
                <a:latin typeface="Arial"/>
                <a:ea typeface="Arial"/>
                <a:cs typeface="Arial"/>
                <a:sym typeface="Arial"/>
              </a:rPr>
              <a:t>longitude</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elevation</a:t>
            </a:r>
            <a:r>
              <a:rPr lang="en-US" sz="1000" b="0" i="0" u="none" strike="noStrike" cap="none">
                <a:solidFill>
                  <a:srgbClr val="000000"/>
                </a:solidFill>
                <a:latin typeface="Arial"/>
                <a:ea typeface="Arial"/>
                <a:cs typeface="Arial"/>
                <a:sym typeface="Arial"/>
              </a:rPr>
              <a:t> on the right-hand side to specify the exact location. Below the map, they provide the </a:t>
            </a:r>
            <a:r>
              <a:rPr lang="en-US" sz="1000" b="1" i="0" u="none" strike="noStrike" cap="none">
                <a:solidFill>
                  <a:srgbClr val="000000"/>
                </a:solidFill>
                <a:latin typeface="Arial"/>
                <a:ea typeface="Arial"/>
                <a:cs typeface="Arial"/>
                <a:sym typeface="Arial"/>
              </a:rPr>
              <a:t>panel tilt</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azimuth</a:t>
            </a:r>
            <a:r>
              <a:rPr lang="en-US" sz="1000" b="0" i="0" u="none" strike="noStrike" cap="none">
                <a:solidFill>
                  <a:srgbClr val="000000"/>
                </a:solidFill>
                <a:latin typeface="Arial"/>
                <a:ea typeface="Arial"/>
                <a:cs typeface="Arial"/>
                <a:sym typeface="Arial"/>
              </a:rPr>
              <a:t> angles, select a </a:t>
            </a:r>
            <a:r>
              <a:rPr lang="en-US" sz="1000" b="1" i="0" u="none" strike="noStrike" cap="none">
                <a:solidFill>
                  <a:srgbClr val="000000"/>
                </a:solidFill>
                <a:latin typeface="Arial"/>
                <a:ea typeface="Arial"/>
                <a:cs typeface="Arial"/>
                <a:sym typeface="Arial"/>
              </a:rPr>
              <a:t>tracking type</a:t>
            </a:r>
            <a:r>
              <a:rPr lang="en-US" sz="1000" b="0" i="0" u="none" strike="noStrike" cap="none">
                <a:solidFill>
                  <a:srgbClr val="000000"/>
                </a:solidFill>
                <a:latin typeface="Arial"/>
                <a:ea typeface="Arial"/>
                <a:cs typeface="Arial"/>
                <a:sym typeface="Arial"/>
              </a:rPr>
              <a:t> (fixed, single-axis, or dual-axis), and input the </a:t>
            </a:r>
            <a:r>
              <a:rPr lang="en-US" sz="1000" b="1" i="0" u="none" strike="noStrike" cap="none">
                <a:solidFill>
                  <a:srgbClr val="000000"/>
                </a:solidFill>
                <a:latin typeface="Arial"/>
                <a:ea typeface="Arial"/>
                <a:cs typeface="Arial"/>
                <a:sym typeface="Arial"/>
              </a:rPr>
              <a:t>DC capacity</a:t>
            </a:r>
            <a:r>
              <a:rPr lang="en-US" sz="1000" b="0" i="0" u="none" strike="noStrike" cap="none">
                <a:solidFill>
                  <a:srgbClr val="000000"/>
                </a:solidFill>
                <a:latin typeface="Arial"/>
                <a:ea typeface="Arial"/>
                <a:cs typeface="Arial"/>
                <a:sym typeface="Arial"/>
              </a:rPr>
              <a:t> in kilowatts.</a:t>
            </a:r>
            <a:endParaRPr sz="1400" b="0" i="0" u="none" strike="noStrike" cap="none">
              <a:solidFill>
                <a:srgbClr val="000000"/>
              </a:solidFill>
              <a:latin typeface="Arial"/>
              <a:ea typeface="Arial"/>
              <a:cs typeface="Arial"/>
              <a:sym typeface="Arial"/>
            </a:endParaRPr>
          </a:p>
        </p:txBody>
      </p:sp>
      <p:sp>
        <p:nvSpPr>
          <p:cNvPr id="219" name="Google Shape;219;p27"/>
          <p:cNvSpPr/>
          <p:nvPr/>
        </p:nvSpPr>
        <p:spPr>
          <a:xfrm>
            <a:off x="8524240" y="6084740"/>
            <a:ext cx="3363628" cy="707886"/>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Once all fields are completed, users can click </a:t>
            </a:r>
            <a:r>
              <a:rPr lang="en-US" sz="1000" b="1" i="0" u="none" strike="noStrike" cap="none">
                <a:solidFill>
                  <a:srgbClr val="000000"/>
                </a:solidFill>
                <a:latin typeface="Arial"/>
                <a:ea typeface="Arial"/>
                <a:cs typeface="Arial"/>
                <a:sym typeface="Arial"/>
              </a:rPr>
              <a:t>SEND</a:t>
            </a:r>
            <a:r>
              <a:rPr lang="en-US" sz="1000" b="0" i="0" u="none" strike="noStrike" cap="none">
                <a:solidFill>
                  <a:srgbClr val="000000"/>
                </a:solidFill>
                <a:latin typeface="Arial"/>
                <a:ea typeface="Arial"/>
                <a:cs typeface="Arial"/>
                <a:sym typeface="Arial"/>
              </a:rPr>
              <a:t> to generate the forecast or </a:t>
            </a: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to reset the form. Accurate entries are key to producing reliable and optimized results.</a:t>
            </a:r>
            <a:endParaRPr sz="1400" b="0" i="0" u="none" strike="noStrike" cap="none">
              <a:solidFill>
                <a:srgbClr val="000000"/>
              </a:solidFill>
              <a:latin typeface="Arial"/>
              <a:ea typeface="Arial"/>
              <a:cs typeface="Arial"/>
              <a:sym typeface="Arial"/>
            </a:endParaRPr>
          </a:p>
        </p:txBody>
      </p:sp>
      <p:cxnSp>
        <p:nvCxnSpPr>
          <p:cNvPr id="220" name="Google Shape;220;p27"/>
          <p:cNvCxnSpPr>
            <a:stCxn id="218" idx="1"/>
          </p:cNvCxnSpPr>
          <p:nvPr/>
        </p:nvCxnSpPr>
        <p:spPr>
          <a:xfrm flipH="1">
            <a:off x="7167740" y="3317278"/>
            <a:ext cx="1407300" cy="894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21" name="Google Shape;221;p27"/>
          <p:cNvCxnSpPr>
            <a:stCxn id="219" idx="1"/>
          </p:cNvCxnSpPr>
          <p:nvPr/>
        </p:nvCxnSpPr>
        <p:spPr>
          <a:xfrm flipH="1">
            <a:off x="7167940" y="6438683"/>
            <a:ext cx="1356300" cy="246600"/>
          </a:xfrm>
          <a:prstGeom prst="straightConnector1">
            <a:avLst/>
          </a:prstGeom>
          <a:noFill/>
          <a:ln w="19050" cap="flat" cmpd="sng">
            <a:solidFill>
              <a:schemeClr val="accent1"/>
            </a:solidFill>
            <a:prstDash val="solid"/>
            <a:miter lim="800000"/>
            <a:headEnd type="none" w="sm" len="sm"/>
            <a:tailEnd type="triangle" w="med" len="med"/>
          </a:ln>
        </p:spPr>
      </p:cxnSp>
      <p:sp>
        <p:nvSpPr>
          <p:cNvPr id="222" name="Google Shape;222;p27"/>
          <p:cNvSpPr/>
          <p:nvPr/>
        </p:nvSpPr>
        <p:spPr>
          <a:xfrm>
            <a:off x="132080" y="2657568"/>
            <a:ext cx="6861002" cy="3580672"/>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3" name="Picture 2">
            <a:extLst>
              <a:ext uri="{FF2B5EF4-FFF2-40B4-BE49-F238E27FC236}">
                <a16:creationId xmlns:a16="http://schemas.microsoft.com/office/drawing/2014/main" id="{0DAEDE3D-525B-6822-A49C-ED761FFD7691}"/>
              </a:ext>
            </a:extLst>
          </p:cNvPr>
          <p:cNvPicPr>
            <a:picLocks noChangeAspect="1"/>
          </p:cNvPicPr>
          <p:nvPr/>
        </p:nvPicPr>
        <p:blipFill>
          <a:blip r:embed="rId3"/>
          <a:stretch>
            <a:fillRect/>
          </a:stretch>
        </p:blipFill>
        <p:spPr>
          <a:xfrm>
            <a:off x="0" y="0"/>
            <a:ext cx="5090173" cy="6858000"/>
          </a:xfrm>
          <a:prstGeom prst="rect">
            <a:avLst/>
          </a:prstGeom>
        </p:spPr>
      </p:pic>
      <p:sp>
        <p:nvSpPr>
          <p:cNvPr id="228" name="Google Shape;228;p28"/>
          <p:cNvSpPr/>
          <p:nvPr/>
        </p:nvSpPr>
        <p:spPr>
          <a:xfrm>
            <a:off x="7167880" y="2412441"/>
            <a:ext cx="4699668" cy="1223412"/>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To begin, users enter the </a:t>
            </a:r>
            <a:r>
              <a:rPr lang="en-US" sz="1050" b="1" i="0" u="none" strike="noStrike" cap="none">
                <a:solidFill>
                  <a:srgbClr val="000000"/>
                </a:solidFill>
                <a:latin typeface="Arial"/>
                <a:ea typeface="Arial"/>
                <a:cs typeface="Arial"/>
                <a:sym typeface="Arial"/>
              </a:rPr>
              <a:t>latitude</a:t>
            </a:r>
            <a:r>
              <a:rPr lang="en-US" sz="1050" b="0" i="0" u="none" strike="noStrike" cap="none">
                <a:solidFill>
                  <a:srgbClr val="000000"/>
                </a:solidFill>
                <a:latin typeface="Arial"/>
                <a:ea typeface="Arial"/>
                <a:cs typeface="Arial"/>
                <a:sym typeface="Arial"/>
              </a:rPr>
              <a:t>, </a:t>
            </a:r>
            <a:r>
              <a:rPr lang="en-US" sz="1050" b="1" i="0" u="none" strike="noStrike" cap="none">
                <a:solidFill>
                  <a:srgbClr val="000000"/>
                </a:solidFill>
                <a:latin typeface="Arial"/>
                <a:ea typeface="Arial"/>
                <a:cs typeface="Arial"/>
                <a:sym typeface="Arial"/>
              </a:rPr>
              <a:t>longitude</a:t>
            </a:r>
            <a:r>
              <a:rPr lang="en-US" sz="1050" b="0" i="0" u="none" strike="noStrike" cap="none">
                <a:solidFill>
                  <a:srgbClr val="000000"/>
                </a:solidFill>
                <a:latin typeface="Arial"/>
                <a:ea typeface="Arial"/>
                <a:cs typeface="Arial"/>
                <a:sym typeface="Arial"/>
              </a:rPr>
              <a:t>, and </a:t>
            </a:r>
            <a:r>
              <a:rPr lang="en-US" sz="1050" b="1" i="0" u="none" strike="noStrike" cap="none">
                <a:solidFill>
                  <a:srgbClr val="000000"/>
                </a:solidFill>
                <a:latin typeface="Arial"/>
                <a:ea typeface="Arial"/>
                <a:cs typeface="Arial"/>
                <a:sym typeface="Arial"/>
              </a:rPr>
              <a:t>elevation</a:t>
            </a:r>
            <a:r>
              <a:rPr lang="en-US" sz="1050" b="0" i="0" u="none" strike="noStrike" cap="none">
                <a:solidFill>
                  <a:srgbClr val="000000"/>
                </a:solidFill>
                <a:latin typeface="Arial"/>
                <a:ea typeface="Arial"/>
                <a:cs typeface="Arial"/>
                <a:sym typeface="Arial"/>
              </a:rPr>
              <a:t> of their solar park on the right-hand panel, using the map for visual reference. Below the map, the </a:t>
            </a:r>
            <a:r>
              <a:rPr lang="en-US" sz="1050" b="1" i="0" u="none" strike="noStrike" cap="none">
                <a:solidFill>
                  <a:srgbClr val="000000"/>
                </a:solidFill>
                <a:latin typeface="Arial"/>
                <a:ea typeface="Arial"/>
                <a:cs typeface="Arial"/>
                <a:sym typeface="Arial"/>
              </a:rPr>
              <a:t>Template Upload</a:t>
            </a:r>
            <a:r>
              <a:rPr lang="en-US" sz="1050" b="0" i="0" u="none" strike="noStrike" cap="none">
                <a:solidFill>
                  <a:srgbClr val="000000"/>
                </a:solidFill>
                <a:latin typeface="Arial"/>
                <a:ea typeface="Arial"/>
                <a:cs typeface="Arial"/>
                <a:sym typeface="Arial"/>
              </a:rPr>
              <a:t> section guides users through the process of uploading their historical data. The CSV must include two columns—</a:t>
            </a:r>
            <a:r>
              <a:rPr lang="en-US" sz="1050" b="1" i="0" u="none" strike="noStrike" cap="none">
                <a:solidFill>
                  <a:srgbClr val="000000"/>
                </a:solidFill>
                <a:latin typeface="Arial"/>
                <a:ea typeface="Arial"/>
                <a:cs typeface="Arial"/>
                <a:sym typeface="Arial"/>
              </a:rPr>
              <a:t>time_utc</a:t>
            </a:r>
            <a:r>
              <a:rPr lang="en-US" sz="1050" b="0" i="0" u="none" strike="noStrike" cap="none">
                <a:solidFill>
                  <a:srgbClr val="000000"/>
                </a:solidFill>
                <a:latin typeface="Arial"/>
                <a:ea typeface="Arial"/>
                <a:cs typeface="Arial"/>
                <a:sym typeface="Arial"/>
              </a:rPr>
              <a:t> and </a:t>
            </a:r>
            <a:r>
              <a:rPr lang="en-US" sz="1050" b="1" i="0" u="none" strike="noStrike" cap="none">
                <a:solidFill>
                  <a:srgbClr val="000000"/>
                </a:solidFill>
                <a:latin typeface="Arial"/>
                <a:ea typeface="Arial"/>
                <a:cs typeface="Arial"/>
                <a:sym typeface="Arial"/>
              </a:rPr>
              <a:t>total_production_active_power_kW</a:t>
            </a:r>
            <a:r>
              <a:rPr lang="en-US" sz="1050" b="0" i="0" u="none" strike="noStrike" cap="none">
                <a:solidFill>
                  <a:srgbClr val="000000"/>
                </a:solidFill>
                <a:latin typeface="Arial"/>
                <a:ea typeface="Arial"/>
                <a:cs typeface="Arial"/>
                <a:sym typeface="Arial"/>
              </a:rPr>
              <a:t>—with values formatted precisely according to the instructions.</a:t>
            </a:r>
            <a:endParaRPr sz="1400" b="0" i="0" u="none" strike="noStrike" cap="none">
              <a:solidFill>
                <a:srgbClr val="000000"/>
              </a:solidFill>
              <a:latin typeface="Arial"/>
              <a:ea typeface="Arial"/>
              <a:cs typeface="Arial"/>
              <a:sym typeface="Arial"/>
            </a:endParaRPr>
          </a:p>
        </p:txBody>
      </p:sp>
      <p:cxnSp>
        <p:nvCxnSpPr>
          <p:cNvPr id="229" name="Google Shape;229;p28"/>
          <p:cNvCxnSpPr/>
          <p:nvPr/>
        </p:nvCxnSpPr>
        <p:spPr>
          <a:xfrm flipH="1">
            <a:off x="5113050" y="2924700"/>
            <a:ext cx="1965900" cy="198900"/>
          </a:xfrm>
          <a:prstGeom prst="straightConnector1">
            <a:avLst/>
          </a:prstGeom>
          <a:noFill/>
          <a:ln w="19050" cap="flat" cmpd="sng">
            <a:solidFill>
              <a:schemeClr val="accent1"/>
            </a:solidFill>
            <a:prstDash val="solid"/>
            <a:miter lim="800000"/>
            <a:headEnd type="none" w="sm" len="sm"/>
            <a:tailEnd type="triangle" w="med" len="med"/>
          </a:ln>
        </p:spPr>
      </p:cxnSp>
      <p:sp>
        <p:nvSpPr>
          <p:cNvPr id="230" name="Google Shape;230;p28"/>
          <p:cNvSpPr/>
          <p:nvPr/>
        </p:nvSpPr>
        <p:spPr>
          <a:xfrm>
            <a:off x="7167880" y="306095"/>
            <a:ext cx="4699668" cy="900246"/>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The </a:t>
            </a:r>
            <a:r>
              <a:rPr lang="en-US" sz="1050" b="1" i="0" u="none" strike="noStrike" cap="none">
                <a:solidFill>
                  <a:srgbClr val="000000"/>
                </a:solidFill>
                <a:latin typeface="Arial"/>
                <a:ea typeface="Arial"/>
                <a:cs typeface="Arial"/>
                <a:sym typeface="Arial"/>
              </a:rPr>
              <a:t>Annual Solar Forecast Training</a:t>
            </a:r>
            <a:r>
              <a:rPr lang="en-US" sz="1050" b="0" i="0" u="none" strike="noStrike" cap="none">
                <a:solidFill>
                  <a:srgbClr val="000000"/>
                </a:solidFill>
                <a:latin typeface="Arial"/>
                <a:ea typeface="Arial"/>
                <a:cs typeface="Arial"/>
                <a:sym typeface="Arial"/>
              </a:rPr>
              <a:t> section allows users to train a machine learning model for their solar park using historical data. This service provides ongoing, site-specific energy forecasts and requires users to upload solar irradiance and energy data via a standardized CSV template.</a:t>
            </a:r>
            <a:endParaRPr sz="1400" b="0" i="0" u="none" strike="noStrike" cap="none">
              <a:solidFill>
                <a:srgbClr val="000000"/>
              </a:solidFill>
              <a:latin typeface="Arial"/>
              <a:ea typeface="Arial"/>
              <a:cs typeface="Arial"/>
              <a:sym typeface="Arial"/>
            </a:endParaRPr>
          </a:p>
        </p:txBody>
      </p:sp>
      <p:cxnSp>
        <p:nvCxnSpPr>
          <p:cNvPr id="231" name="Google Shape;231;p28"/>
          <p:cNvCxnSpPr>
            <a:cxnSpLocks/>
            <a:stCxn id="230" idx="1"/>
          </p:cNvCxnSpPr>
          <p:nvPr/>
        </p:nvCxnSpPr>
        <p:spPr>
          <a:xfrm flipH="1" flipV="1">
            <a:off x="4872251" y="700585"/>
            <a:ext cx="2295629" cy="55633"/>
          </a:xfrm>
          <a:prstGeom prst="straightConnector1">
            <a:avLst/>
          </a:prstGeom>
          <a:noFill/>
          <a:ln w="19050" cap="flat" cmpd="sng">
            <a:solidFill>
              <a:schemeClr val="accent1"/>
            </a:solidFill>
            <a:prstDash val="solid"/>
            <a:miter lim="800000"/>
            <a:headEnd type="none" w="sm" len="sm"/>
            <a:tailEnd type="triangle" w="med" len="med"/>
          </a:ln>
        </p:spPr>
      </p:cxnSp>
      <p:sp>
        <p:nvSpPr>
          <p:cNvPr id="232" name="Google Shape;232;p28"/>
          <p:cNvSpPr/>
          <p:nvPr/>
        </p:nvSpPr>
        <p:spPr>
          <a:xfrm>
            <a:off x="71120" y="6321335"/>
            <a:ext cx="3264362" cy="577041"/>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The platform provides tools to </a:t>
            </a:r>
            <a:r>
              <a:rPr lang="en-US" sz="1050" b="1" i="0" u="none" strike="noStrike" cap="none">
                <a:solidFill>
                  <a:srgbClr val="000000"/>
                </a:solidFill>
                <a:latin typeface="Arial"/>
                <a:ea typeface="Arial"/>
                <a:cs typeface="Arial"/>
                <a:sym typeface="Arial"/>
              </a:rPr>
              <a:t>download</a:t>
            </a:r>
            <a:r>
              <a:rPr lang="en-US" sz="1050" b="0" i="0" u="none" strike="noStrike" cap="none">
                <a:solidFill>
                  <a:srgbClr val="000000"/>
                </a:solidFill>
                <a:latin typeface="Arial"/>
                <a:ea typeface="Arial"/>
                <a:cs typeface="Arial"/>
                <a:sym typeface="Arial"/>
              </a:rPr>
              <a:t> and </a:t>
            </a:r>
            <a:r>
              <a:rPr lang="en-US" sz="1050" b="1" i="0" u="none" strike="noStrike" cap="none">
                <a:solidFill>
                  <a:srgbClr val="000000"/>
                </a:solidFill>
                <a:latin typeface="Arial"/>
                <a:ea typeface="Arial"/>
                <a:cs typeface="Arial"/>
                <a:sym typeface="Arial"/>
              </a:rPr>
              <a:t>validate</a:t>
            </a:r>
            <a:r>
              <a:rPr lang="en-US" sz="1050" b="0" i="0" u="none" strike="noStrike" cap="none">
                <a:solidFill>
                  <a:srgbClr val="000000"/>
                </a:solidFill>
                <a:latin typeface="Arial"/>
                <a:ea typeface="Arial"/>
                <a:cs typeface="Arial"/>
                <a:sym typeface="Arial"/>
              </a:rPr>
              <a:t> the template before upload. Only validated data can be used to generate forecasts. </a:t>
            </a:r>
            <a:endParaRPr sz="1400" b="0" i="0" u="none" strike="noStrike" cap="none">
              <a:solidFill>
                <a:srgbClr val="000000"/>
              </a:solidFill>
              <a:latin typeface="Arial"/>
              <a:ea typeface="Arial"/>
              <a:cs typeface="Arial"/>
              <a:sym typeface="Arial"/>
            </a:endParaRPr>
          </a:p>
        </p:txBody>
      </p:sp>
      <p:cxnSp>
        <p:nvCxnSpPr>
          <p:cNvPr id="233" name="Google Shape;233;p28"/>
          <p:cNvCxnSpPr>
            <a:stCxn id="232" idx="0"/>
          </p:cNvCxnSpPr>
          <p:nvPr/>
        </p:nvCxnSpPr>
        <p:spPr>
          <a:xfrm rot="10800000">
            <a:off x="899001" y="6178235"/>
            <a:ext cx="804300" cy="143100"/>
          </a:xfrm>
          <a:prstGeom prst="straightConnector1">
            <a:avLst/>
          </a:prstGeom>
          <a:noFill/>
          <a:ln w="19050" cap="flat" cmpd="sng">
            <a:solidFill>
              <a:schemeClr val="accent1"/>
            </a:solidFill>
            <a:prstDash val="solid"/>
            <a:miter lim="800000"/>
            <a:headEnd type="none" w="sm" len="sm"/>
            <a:tailEnd type="triangle" w="med" len="med"/>
          </a:ln>
        </p:spPr>
      </p:cxnSp>
      <p:sp>
        <p:nvSpPr>
          <p:cNvPr id="234" name="Google Shape;234;p28"/>
          <p:cNvSpPr/>
          <p:nvPr/>
        </p:nvSpPr>
        <p:spPr>
          <a:xfrm>
            <a:off x="6925132" y="6178113"/>
            <a:ext cx="4699668" cy="415498"/>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050"/>
              <a:buFont typeface="Arial"/>
              <a:buNone/>
            </a:pPr>
            <a:r>
              <a:rPr lang="en-US" sz="1050" b="0" i="0" u="none" strike="noStrike" cap="none">
                <a:solidFill>
                  <a:srgbClr val="000000"/>
                </a:solidFill>
                <a:latin typeface="Arial"/>
                <a:ea typeface="Arial"/>
                <a:cs typeface="Arial"/>
                <a:sym typeface="Arial"/>
              </a:rPr>
              <a:t>Once ready, users drag and drop the file into the upload area, then click </a:t>
            </a:r>
            <a:r>
              <a:rPr lang="en-US" sz="1050" b="1" i="0" u="none" strike="noStrike" cap="none">
                <a:solidFill>
                  <a:srgbClr val="000000"/>
                </a:solidFill>
                <a:latin typeface="Arial"/>
                <a:ea typeface="Arial"/>
                <a:cs typeface="Arial"/>
                <a:sym typeface="Arial"/>
              </a:rPr>
              <a:t>ORDER</a:t>
            </a:r>
            <a:r>
              <a:rPr lang="en-US" sz="1050" b="0" i="0" u="none" strike="noStrike" cap="none">
                <a:solidFill>
                  <a:srgbClr val="000000"/>
                </a:solidFill>
                <a:latin typeface="Arial"/>
                <a:ea typeface="Arial"/>
                <a:cs typeface="Arial"/>
                <a:sym typeface="Arial"/>
              </a:rPr>
              <a:t> to initiate the training process. Or </a:t>
            </a:r>
            <a:r>
              <a:rPr lang="en-US" sz="1050" b="1" i="0" u="none" strike="noStrike" cap="none">
                <a:solidFill>
                  <a:srgbClr val="000000"/>
                </a:solidFill>
                <a:latin typeface="Arial"/>
                <a:ea typeface="Arial"/>
                <a:cs typeface="Arial"/>
                <a:sym typeface="Arial"/>
              </a:rPr>
              <a:t>CLEAR</a:t>
            </a:r>
            <a:r>
              <a:rPr lang="en-US" sz="1050" b="0" i="0" u="none" strike="noStrike" cap="none">
                <a:solidFill>
                  <a:srgbClr val="000000"/>
                </a:solidFill>
                <a:latin typeface="Arial"/>
                <a:ea typeface="Arial"/>
                <a:cs typeface="Arial"/>
                <a:sym typeface="Arial"/>
              </a:rPr>
              <a:t> to create a new.</a:t>
            </a:r>
            <a:endParaRPr sz="1400" b="0" i="0" u="none" strike="noStrike" cap="none">
              <a:solidFill>
                <a:srgbClr val="000000"/>
              </a:solidFill>
              <a:latin typeface="Arial"/>
              <a:ea typeface="Arial"/>
              <a:cs typeface="Arial"/>
              <a:sym typeface="Arial"/>
            </a:endParaRPr>
          </a:p>
        </p:txBody>
      </p:sp>
      <p:cxnSp>
        <p:nvCxnSpPr>
          <p:cNvPr id="235" name="Google Shape;235;p28"/>
          <p:cNvCxnSpPr>
            <a:stCxn id="234" idx="1"/>
          </p:cNvCxnSpPr>
          <p:nvPr/>
        </p:nvCxnSpPr>
        <p:spPr>
          <a:xfrm flipH="1">
            <a:off x="5201932" y="6385862"/>
            <a:ext cx="1723200" cy="288600"/>
          </a:xfrm>
          <a:prstGeom prst="straightConnector1">
            <a:avLst/>
          </a:prstGeom>
          <a:noFill/>
          <a:ln w="19050" cap="flat" cmpd="sng">
            <a:solidFill>
              <a:schemeClr val="accent1"/>
            </a:solidFill>
            <a:prstDash val="solid"/>
            <a:miter lim="800000"/>
            <a:headEnd type="none" w="sm" len="sm"/>
            <a:tailEnd type="triangle" w="med" len="med"/>
          </a:ln>
        </p:spPr>
      </p:cxnSp>
      <p:sp>
        <p:nvSpPr>
          <p:cNvPr id="236" name="Google Shape;236;p28"/>
          <p:cNvSpPr/>
          <p:nvPr/>
        </p:nvSpPr>
        <p:spPr>
          <a:xfrm>
            <a:off x="111759" y="1756012"/>
            <a:ext cx="5090173" cy="4280848"/>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5" name="Picture 4">
            <a:extLst>
              <a:ext uri="{FF2B5EF4-FFF2-40B4-BE49-F238E27FC236}">
                <a16:creationId xmlns:a16="http://schemas.microsoft.com/office/drawing/2014/main" id="{8C2E2280-AB22-6964-EFE1-E2155ACD294A}"/>
              </a:ext>
            </a:extLst>
          </p:cNvPr>
          <p:cNvPicPr>
            <a:picLocks noChangeAspect="1"/>
          </p:cNvPicPr>
          <p:nvPr/>
        </p:nvPicPr>
        <p:blipFill>
          <a:blip r:embed="rId3"/>
          <a:stretch>
            <a:fillRect/>
          </a:stretch>
        </p:blipFill>
        <p:spPr>
          <a:xfrm>
            <a:off x="455954" y="-106680"/>
            <a:ext cx="7270048" cy="6858000"/>
          </a:xfrm>
          <a:prstGeom prst="rect">
            <a:avLst/>
          </a:prstGeom>
        </p:spPr>
      </p:pic>
      <p:sp>
        <p:nvSpPr>
          <p:cNvPr id="242" name="Google Shape;242;p29"/>
          <p:cNvSpPr txBox="1"/>
          <p:nvPr/>
        </p:nvSpPr>
        <p:spPr>
          <a:xfrm>
            <a:off x="7797800" y="537567"/>
            <a:ext cx="4081780" cy="8617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Annual Solar Park Forecast</a:t>
            </a:r>
            <a:r>
              <a:rPr lang="en-US" sz="1000" b="0" i="0" u="none" strike="noStrike" cap="none">
                <a:solidFill>
                  <a:srgbClr val="000000"/>
                </a:solidFill>
                <a:latin typeface="Arial"/>
                <a:ea typeface="Arial"/>
                <a:cs typeface="Arial"/>
                <a:sym typeface="Arial"/>
              </a:rPr>
              <a:t> interface enables users to generate yearly energy predictions by entering specific solar park details. This method uses site characteristics—like location and panel configuration—to simulate energy output.</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43" name="Google Shape;243;p29"/>
          <p:cNvSpPr txBox="1"/>
          <p:nvPr/>
        </p:nvSpPr>
        <p:spPr>
          <a:xfrm>
            <a:off x="7797800" y="2673330"/>
            <a:ext cx="4081780"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Users must input the </a:t>
            </a:r>
            <a:r>
              <a:rPr lang="en-US" sz="1000" b="1" i="0" u="none" strike="noStrike" cap="none">
                <a:solidFill>
                  <a:srgbClr val="000000"/>
                </a:solidFill>
                <a:latin typeface="Arial"/>
                <a:ea typeface="Arial"/>
                <a:cs typeface="Arial"/>
                <a:sym typeface="Arial"/>
              </a:rPr>
              <a:t>latitude</a:t>
            </a:r>
            <a:r>
              <a:rPr lang="en-US" sz="1000" b="0" i="0" u="none" strike="noStrike" cap="none">
                <a:solidFill>
                  <a:srgbClr val="000000"/>
                </a:solidFill>
                <a:latin typeface="Arial"/>
                <a:ea typeface="Arial"/>
                <a:cs typeface="Arial"/>
                <a:sym typeface="Arial"/>
              </a:rPr>
              <a:t>, </a:t>
            </a:r>
            <a:r>
              <a:rPr lang="en-US" sz="1000" b="1" i="0" u="none" strike="noStrike" cap="none">
                <a:solidFill>
                  <a:srgbClr val="000000"/>
                </a:solidFill>
                <a:latin typeface="Arial"/>
                <a:ea typeface="Arial"/>
                <a:cs typeface="Arial"/>
                <a:sym typeface="Arial"/>
              </a:rPr>
              <a:t>longitude</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elevation</a:t>
            </a:r>
            <a:r>
              <a:rPr lang="en-US" sz="1000" b="0" i="0" u="none" strike="noStrike" cap="none">
                <a:solidFill>
                  <a:srgbClr val="000000"/>
                </a:solidFill>
                <a:latin typeface="Arial"/>
                <a:ea typeface="Arial"/>
                <a:cs typeface="Arial"/>
                <a:sym typeface="Arial"/>
              </a:rPr>
              <a:t> of their site using the right-hand form, with a map provided for spatial reference. Additional inputs include </a:t>
            </a:r>
            <a:r>
              <a:rPr lang="en-US" sz="1000" b="1" i="0" u="none" strike="noStrike" cap="none">
                <a:solidFill>
                  <a:srgbClr val="000000"/>
                </a:solidFill>
                <a:latin typeface="Arial"/>
                <a:ea typeface="Arial"/>
                <a:cs typeface="Arial"/>
                <a:sym typeface="Arial"/>
              </a:rPr>
              <a:t>tilt</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azimuth</a:t>
            </a:r>
            <a:r>
              <a:rPr lang="en-US" sz="1000" b="0" i="0" u="none" strike="noStrike" cap="none">
                <a:solidFill>
                  <a:srgbClr val="000000"/>
                </a:solidFill>
                <a:latin typeface="Arial"/>
                <a:ea typeface="Arial"/>
                <a:cs typeface="Arial"/>
                <a:sym typeface="Arial"/>
              </a:rPr>
              <a:t> angles, as well as the </a:t>
            </a:r>
            <a:r>
              <a:rPr lang="en-US" sz="1000" b="1" i="0" u="none" strike="noStrike" cap="none">
                <a:solidFill>
                  <a:srgbClr val="000000"/>
                </a:solidFill>
                <a:latin typeface="Arial"/>
                <a:ea typeface="Arial"/>
                <a:cs typeface="Arial"/>
                <a:sym typeface="Arial"/>
              </a:rPr>
              <a:t>tracking type</a:t>
            </a:r>
            <a:r>
              <a:rPr lang="en-US" sz="1000" b="0" i="0" u="none" strike="noStrike" cap="none">
                <a:solidFill>
                  <a:srgbClr val="000000"/>
                </a:solidFill>
                <a:latin typeface="Arial"/>
                <a:ea typeface="Arial"/>
                <a:cs typeface="Arial"/>
                <a:sym typeface="Arial"/>
              </a:rPr>
              <a:t> (fixed, single-axis, or dual-axis) and </a:t>
            </a:r>
            <a:r>
              <a:rPr lang="en-US" sz="1000" b="1" i="0" u="none" strike="noStrike" cap="none">
                <a:solidFill>
                  <a:srgbClr val="000000"/>
                </a:solidFill>
                <a:latin typeface="Arial"/>
                <a:ea typeface="Arial"/>
                <a:cs typeface="Arial"/>
                <a:sym typeface="Arial"/>
              </a:rPr>
              <a:t>system capacity</a:t>
            </a:r>
            <a:r>
              <a:rPr lang="en-US" sz="1000" b="0" i="0" u="none" strike="noStrike" cap="none">
                <a:solidFill>
                  <a:srgbClr val="000000"/>
                </a:solidFill>
                <a:latin typeface="Arial"/>
                <a:ea typeface="Arial"/>
                <a:cs typeface="Arial"/>
                <a:sym typeface="Arial"/>
              </a:rPr>
              <a:t> in kilowatts. These details help tailor forecasts to the unique conditions of each installation.</a:t>
            </a:r>
            <a:endParaRPr sz="1400" b="0" i="0" u="none" strike="noStrike" cap="none">
              <a:solidFill>
                <a:srgbClr val="000000"/>
              </a:solidFill>
              <a:latin typeface="Arial"/>
              <a:ea typeface="Arial"/>
              <a:cs typeface="Arial"/>
              <a:sym typeface="Arial"/>
            </a:endParaRPr>
          </a:p>
        </p:txBody>
      </p:sp>
      <p:sp>
        <p:nvSpPr>
          <p:cNvPr id="244" name="Google Shape;244;p29"/>
          <p:cNvSpPr txBox="1"/>
          <p:nvPr/>
        </p:nvSpPr>
        <p:spPr>
          <a:xfrm>
            <a:off x="2849880" y="6197322"/>
            <a:ext cx="3037840"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Once complete, users can click </a:t>
            </a:r>
            <a:r>
              <a:rPr lang="en-US" sz="1000" b="1" i="0" u="none" strike="noStrike" cap="none">
                <a:solidFill>
                  <a:srgbClr val="000000"/>
                </a:solidFill>
                <a:latin typeface="Arial"/>
                <a:ea typeface="Arial"/>
                <a:cs typeface="Arial"/>
                <a:sym typeface="Arial"/>
              </a:rPr>
              <a:t>SEND</a:t>
            </a:r>
            <a:r>
              <a:rPr lang="en-US" sz="1000" b="0" i="0" u="none" strike="noStrike" cap="none">
                <a:solidFill>
                  <a:srgbClr val="000000"/>
                </a:solidFill>
                <a:latin typeface="Arial"/>
                <a:ea typeface="Arial"/>
                <a:cs typeface="Arial"/>
                <a:sym typeface="Arial"/>
              </a:rPr>
              <a:t> to submit the forecast request or </a:t>
            </a: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to reset the form. </a:t>
            </a:r>
            <a:endParaRPr sz="1400" b="0" i="0" u="none" strike="noStrike" cap="none">
              <a:solidFill>
                <a:srgbClr val="000000"/>
              </a:solidFill>
              <a:latin typeface="Arial"/>
              <a:ea typeface="Arial"/>
              <a:cs typeface="Arial"/>
              <a:sym typeface="Arial"/>
            </a:endParaRPr>
          </a:p>
        </p:txBody>
      </p:sp>
      <p:sp>
        <p:nvSpPr>
          <p:cNvPr id="245" name="Google Shape;245;p29"/>
          <p:cNvSpPr/>
          <p:nvPr/>
        </p:nvSpPr>
        <p:spPr>
          <a:xfrm>
            <a:off x="488576" y="2570480"/>
            <a:ext cx="7045824" cy="3520161"/>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6" name="Google Shape;246;p29"/>
          <p:cNvCxnSpPr/>
          <p:nvPr/>
        </p:nvCxnSpPr>
        <p:spPr>
          <a:xfrm flipH="1">
            <a:off x="6797040" y="815924"/>
            <a:ext cx="1000760" cy="308119"/>
          </a:xfrm>
          <a:prstGeom prst="straightConnector1">
            <a:avLst/>
          </a:prstGeom>
          <a:noFill/>
          <a:ln w="19050" cap="flat" cmpd="sng">
            <a:solidFill>
              <a:schemeClr val="accent1"/>
            </a:solidFill>
            <a:prstDash val="solid"/>
            <a:miter lim="800000"/>
            <a:headEnd type="none" w="sm" len="sm"/>
            <a:tailEnd type="triangle" w="med" len="med"/>
          </a:ln>
        </p:spPr>
      </p:cxnSp>
      <p:cxnSp>
        <p:nvCxnSpPr>
          <p:cNvPr id="247" name="Google Shape;247;p29"/>
          <p:cNvCxnSpPr>
            <a:stCxn id="243" idx="1"/>
          </p:cNvCxnSpPr>
          <p:nvPr/>
        </p:nvCxnSpPr>
        <p:spPr>
          <a:xfrm flipH="1">
            <a:off x="7534400" y="3181162"/>
            <a:ext cx="263400" cy="3765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48" name="Google Shape;248;p29"/>
          <p:cNvCxnSpPr/>
          <p:nvPr/>
        </p:nvCxnSpPr>
        <p:spPr>
          <a:xfrm>
            <a:off x="5887720" y="6474321"/>
            <a:ext cx="538480" cy="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3" name="Picture 2">
            <a:extLst>
              <a:ext uri="{FF2B5EF4-FFF2-40B4-BE49-F238E27FC236}">
                <a16:creationId xmlns:a16="http://schemas.microsoft.com/office/drawing/2014/main" id="{86B755ED-091A-AD2F-FCDD-D249B1E9E05E}"/>
              </a:ext>
            </a:extLst>
          </p:cNvPr>
          <p:cNvPicPr>
            <a:picLocks noChangeAspect="1"/>
          </p:cNvPicPr>
          <p:nvPr/>
        </p:nvPicPr>
        <p:blipFill>
          <a:blip r:embed="rId3"/>
          <a:stretch>
            <a:fillRect/>
          </a:stretch>
        </p:blipFill>
        <p:spPr>
          <a:xfrm>
            <a:off x="205849" y="0"/>
            <a:ext cx="4157831" cy="6858000"/>
          </a:xfrm>
          <a:prstGeom prst="rect">
            <a:avLst/>
          </a:prstGeom>
        </p:spPr>
      </p:pic>
      <p:sp>
        <p:nvSpPr>
          <p:cNvPr id="254" name="Google Shape;254;p30"/>
          <p:cNvSpPr txBox="1"/>
          <p:nvPr/>
        </p:nvSpPr>
        <p:spPr>
          <a:xfrm>
            <a:off x="6375400" y="280658"/>
            <a:ext cx="5024120" cy="8617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2-day Wind Energy Forecast</a:t>
            </a:r>
            <a:r>
              <a:rPr lang="en-US" sz="1000" b="0" i="0" u="none" strike="noStrike" cap="none">
                <a:solidFill>
                  <a:srgbClr val="000000"/>
                </a:solidFill>
                <a:latin typeface="Arial"/>
                <a:ea typeface="Arial"/>
                <a:cs typeface="Arial"/>
                <a:sym typeface="Arial"/>
              </a:rPr>
              <a:t> page offers customized wind power forecasts with a 48-hour horizon. Users can either upload historical production data for tailored predictions or opt for standard forecasting using power curve models when no data is available. The system uses meteorological inputs and turbine-specific characteristics to generate accurate forecasts.</a:t>
            </a:r>
            <a:endParaRPr sz="1400" b="0" i="0" u="none" strike="noStrike" cap="none">
              <a:solidFill>
                <a:srgbClr val="000000"/>
              </a:solidFill>
              <a:latin typeface="Arial"/>
              <a:ea typeface="Arial"/>
              <a:cs typeface="Arial"/>
              <a:sym typeface="Arial"/>
            </a:endParaRPr>
          </a:p>
        </p:txBody>
      </p:sp>
      <p:sp>
        <p:nvSpPr>
          <p:cNvPr id="255" name="Google Shape;255;p30"/>
          <p:cNvSpPr txBox="1"/>
          <p:nvPr/>
        </p:nvSpPr>
        <p:spPr>
          <a:xfrm>
            <a:off x="6202680" y="2206633"/>
            <a:ext cx="4627880"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Two forecasting plans are available: a </a:t>
            </a:r>
            <a:r>
              <a:rPr lang="en-US" sz="1000" b="1" i="0" u="none" strike="noStrike" cap="none">
                <a:solidFill>
                  <a:srgbClr val="000000"/>
                </a:solidFill>
                <a:latin typeface="Arial"/>
                <a:ea typeface="Arial"/>
                <a:cs typeface="Arial"/>
                <a:sym typeface="Arial"/>
              </a:rPr>
              <a:t>One-Time Forecast </a:t>
            </a:r>
            <a:r>
              <a:rPr lang="en-US" sz="1000" b="0" i="0" u="none" strike="noStrike" cap="none">
                <a:solidFill>
                  <a:srgbClr val="000000"/>
                </a:solidFill>
                <a:latin typeface="Arial"/>
                <a:ea typeface="Arial"/>
                <a:cs typeface="Arial"/>
                <a:sym typeface="Arial"/>
              </a:rPr>
              <a:t>for short-term trial-based assessments, and an </a:t>
            </a:r>
            <a:r>
              <a:rPr lang="en-US" sz="1000" b="1" i="0" u="none" strike="noStrike" cap="none">
                <a:solidFill>
                  <a:srgbClr val="000000"/>
                </a:solidFill>
                <a:latin typeface="Arial"/>
                <a:ea typeface="Arial"/>
                <a:cs typeface="Arial"/>
                <a:sym typeface="Arial"/>
              </a:rPr>
              <a:t>Annual Subscription</a:t>
            </a:r>
            <a:r>
              <a:rPr lang="en-US" sz="1000" b="0" i="0" u="none" strike="noStrike" cap="none">
                <a:solidFill>
                  <a:srgbClr val="000000"/>
                </a:solidFill>
                <a:latin typeface="Arial"/>
                <a:ea typeface="Arial"/>
                <a:cs typeface="Arial"/>
                <a:sym typeface="Arial"/>
              </a:rPr>
              <a:t> for daily automated forecasts. Both options support informed planning and operational decision-making.</a:t>
            </a:r>
            <a:endParaRPr sz="1400" b="0" i="0" u="none" strike="noStrike" cap="none">
              <a:solidFill>
                <a:srgbClr val="000000"/>
              </a:solidFill>
              <a:latin typeface="Arial"/>
              <a:ea typeface="Arial"/>
              <a:cs typeface="Arial"/>
              <a:sym typeface="Arial"/>
            </a:endParaRPr>
          </a:p>
        </p:txBody>
      </p:sp>
      <p:sp>
        <p:nvSpPr>
          <p:cNvPr id="256" name="Google Shape;256;p30"/>
          <p:cNvSpPr txBox="1"/>
          <p:nvPr/>
        </p:nvSpPr>
        <p:spPr>
          <a:xfrm>
            <a:off x="7066280" y="5085914"/>
            <a:ext cx="4790440"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interface also includes a </a:t>
            </a:r>
            <a:r>
              <a:rPr lang="en-US" sz="1000" b="1" i="0" u="none" strike="noStrike" cap="none">
                <a:solidFill>
                  <a:srgbClr val="000000"/>
                </a:solidFill>
                <a:latin typeface="Arial"/>
                <a:ea typeface="Arial"/>
                <a:cs typeface="Arial"/>
                <a:sym typeface="Arial"/>
              </a:rPr>
              <a:t>use case demonstration</a:t>
            </a:r>
            <a:r>
              <a:rPr lang="en-US" sz="1000" b="0" i="0" u="none" strike="noStrike" cap="none">
                <a:solidFill>
                  <a:srgbClr val="000000"/>
                </a:solidFill>
                <a:latin typeface="Arial"/>
                <a:ea typeface="Arial"/>
                <a:cs typeface="Arial"/>
                <a:sym typeface="Arial"/>
              </a:rPr>
              <a:t> from a wind farm in central Greece, showcasing real-world performance. Below this, two graphs visualize the </a:t>
            </a:r>
            <a:r>
              <a:rPr lang="en-US" sz="1000" b="1" i="0" u="none" strike="noStrike" cap="none">
                <a:solidFill>
                  <a:srgbClr val="000000"/>
                </a:solidFill>
                <a:latin typeface="Arial"/>
                <a:ea typeface="Arial"/>
                <a:cs typeface="Arial"/>
                <a:sym typeface="Arial"/>
              </a:rPr>
              <a:t>Power Production Forecast</a:t>
            </a:r>
            <a:r>
              <a:rPr lang="en-US" sz="1000" b="0" i="0" u="none" strike="noStrike" cap="none">
                <a:solidFill>
                  <a:srgbClr val="000000"/>
                </a:solidFill>
                <a:latin typeface="Arial"/>
                <a:ea typeface="Arial"/>
                <a:cs typeface="Arial"/>
                <a:sym typeface="Arial"/>
              </a:rPr>
              <a:t> (with wind power and speed over time) and </a:t>
            </a:r>
            <a:r>
              <a:rPr lang="en-US" sz="1000" b="1" i="0" u="none" strike="noStrike" cap="none">
                <a:solidFill>
                  <a:srgbClr val="000000"/>
                </a:solidFill>
                <a:latin typeface="Arial"/>
                <a:ea typeface="Arial"/>
                <a:cs typeface="Arial"/>
                <a:sym typeface="Arial"/>
              </a:rPr>
              <a:t>Actual vs. Predicted Power</a:t>
            </a:r>
            <a:r>
              <a:rPr lang="en-US" sz="1000" b="0" i="0" u="none" strike="noStrike" cap="none">
                <a:solidFill>
                  <a:srgbClr val="000000"/>
                </a:solidFill>
                <a:latin typeface="Arial"/>
                <a:ea typeface="Arial"/>
                <a:cs typeface="Arial"/>
                <a:sym typeface="Arial"/>
              </a:rPr>
              <a:t> to help users evaluate forecast accuracy.</a:t>
            </a:r>
            <a:endParaRPr sz="1400" b="0" i="0" u="none" strike="noStrike" cap="none">
              <a:solidFill>
                <a:srgbClr val="000000"/>
              </a:solidFill>
              <a:latin typeface="Arial"/>
              <a:ea typeface="Arial"/>
              <a:cs typeface="Arial"/>
              <a:sym typeface="Arial"/>
            </a:endParaRPr>
          </a:p>
        </p:txBody>
      </p:sp>
      <p:cxnSp>
        <p:nvCxnSpPr>
          <p:cNvPr id="257" name="Google Shape;257;p30"/>
          <p:cNvCxnSpPr>
            <a:stCxn id="254" idx="1"/>
          </p:cNvCxnSpPr>
          <p:nvPr/>
        </p:nvCxnSpPr>
        <p:spPr>
          <a:xfrm rot="10800000">
            <a:off x="1153300" y="572945"/>
            <a:ext cx="5222100" cy="1386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58" name="Google Shape;258;p30"/>
          <p:cNvCxnSpPr>
            <a:stCxn id="255" idx="1"/>
          </p:cNvCxnSpPr>
          <p:nvPr/>
        </p:nvCxnSpPr>
        <p:spPr>
          <a:xfrm rot="10800000">
            <a:off x="2524680" y="2560576"/>
            <a:ext cx="36780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59" name="Google Shape;259;p30"/>
          <p:cNvCxnSpPr>
            <a:stCxn id="256" idx="1"/>
          </p:cNvCxnSpPr>
          <p:nvPr/>
        </p:nvCxnSpPr>
        <p:spPr>
          <a:xfrm rot="10800000">
            <a:off x="4737380" y="5318657"/>
            <a:ext cx="2328900" cy="12120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3" name="Picture 2">
            <a:extLst>
              <a:ext uri="{FF2B5EF4-FFF2-40B4-BE49-F238E27FC236}">
                <a16:creationId xmlns:a16="http://schemas.microsoft.com/office/drawing/2014/main" id="{299A2BAD-10EB-EC9A-F34B-FF249753E9BC}"/>
              </a:ext>
            </a:extLst>
          </p:cNvPr>
          <p:cNvPicPr>
            <a:picLocks noChangeAspect="1"/>
          </p:cNvPicPr>
          <p:nvPr/>
        </p:nvPicPr>
        <p:blipFill>
          <a:blip r:embed="rId3"/>
          <a:stretch>
            <a:fillRect/>
          </a:stretch>
        </p:blipFill>
        <p:spPr>
          <a:xfrm>
            <a:off x="93842" y="-60560"/>
            <a:ext cx="4645768" cy="6605701"/>
          </a:xfrm>
          <a:prstGeom prst="rect">
            <a:avLst/>
          </a:prstGeom>
        </p:spPr>
      </p:pic>
      <p:sp>
        <p:nvSpPr>
          <p:cNvPr id="265" name="Google Shape;265;p31"/>
          <p:cNvSpPr/>
          <p:nvPr/>
        </p:nvSpPr>
        <p:spPr>
          <a:xfrm>
            <a:off x="7645400" y="218609"/>
            <a:ext cx="3708400" cy="1015663"/>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Train using your own wind speed and energy data</a:t>
            </a:r>
            <a:r>
              <a:rPr lang="en-US" sz="1000" b="0" i="0" u="none" strike="noStrike" cap="none">
                <a:solidFill>
                  <a:schemeClr val="dk1"/>
                </a:solidFill>
                <a:latin typeface="Arial"/>
                <a:ea typeface="Arial"/>
                <a:cs typeface="Arial"/>
                <a:sym typeface="Arial"/>
              </a:rPr>
              <a:t> interface allows users to generate a one-time wind power forecast based on site-specific measurements. Users can upload wind speed and energy production data in a prescribed CSV format, which is used to train a model for personalized predictions.</a:t>
            </a:r>
            <a:endParaRPr sz="1400" b="0" i="0" u="none" strike="noStrike" cap="none">
              <a:solidFill>
                <a:srgbClr val="000000"/>
              </a:solidFill>
              <a:latin typeface="Arial"/>
              <a:ea typeface="Arial"/>
              <a:cs typeface="Arial"/>
              <a:sym typeface="Arial"/>
            </a:endParaRPr>
          </a:p>
        </p:txBody>
      </p:sp>
      <p:cxnSp>
        <p:nvCxnSpPr>
          <p:cNvPr id="266" name="Google Shape;266;p31"/>
          <p:cNvCxnSpPr>
            <a:stCxn id="265" idx="1"/>
          </p:cNvCxnSpPr>
          <p:nvPr/>
        </p:nvCxnSpPr>
        <p:spPr>
          <a:xfrm flipH="1">
            <a:off x="5200700" y="726440"/>
            <a:ext cx="2444700" cy="5139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67" name="Google Shape;267;p31"/>
          <p:cNvCxnSpPr>
            <a:stCxn id="268" idx="1"/>
          </p:cNvCxnSpPr>
          <p:nvPr/>
        </p:nvCxnSpPr>
        <p:spPr>
          <a:xfrm rot="10800000">
            <a:off x="5377400" y="2899113"/>
            <a:ext cx="2268000" cy="99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69" name="Google Shape;269;p31"/>
          <p:cNvCxnSpPr/>
          <p:nvPr/>
        </p:nvCxnSpPr>
        <p:spPr>
          <a:xfrm rot="10800000">
            <a:off x="902242" y="5800902"/>
            <a:ext cx="1074300" cy="5031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70" name="Google Shape;270;p31"/>
          <p:cNvCxnSpPr>
            <a:stCxn id="271" idx="1"/>
          </p:cNvCxnSpPr>
          <p:nvPr/>
        </p:nvCxnSpPr>
        <p:spPr>
          <a:xfrm rot="10800000">
            <a:off x="5246404" y="6388005"/>
            <a:ext cx="2988000" cy="200100"/>
          </a:xfrm>
          <a:prstGeom prst="straightConnector1">
            <a:avLst/>
          </a:prstGeom>
          <a:noFill/>
          <a:ln w="19050" cap="flat" cmpd="sng">
            <a:solidFill>
              <a:schemeClr val="accent1"/>
            </a:solidFill>
            <a:prstDash val="solid"/>
            <a:miter lim="800000"/>
            <a:headEnd type="none" w="sm" len="sm"/>
            <a:tailEnd type="triangle" w="med" len="med"/>
          </a:ln>
        </p:spPr>
      </p:cxnSp>
      <p:sp>
        <p:nvSpPr>
          <p:cNvPr id="268" name="Google Shape;268;p31"/>
          <p:cNvSpPr/>
          <p:nvPr/>
        </p:nvSpPr>
        <p:spPr>
          <a:xfrm>
            <a:off x="7645400" y="2567226"/>
            <a:ext cx="3708400" cy="861774"/>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To start, users input the latitude, longitude, and hub height of the wind turbine. A dropdown menu is provided for uploading a custom or selecting a predefined power curve model, and users must also enter the system’s capacity in kilowatts. The interactive map assists with verifying the site location.</a:t>
            </a:r>
            <a:endParaRPr sz="1000" b="0" i="0" u="none" strike="noStrike" cap="none">
              <a:solidFill>
                <a:schemeClr val="dk1"/>
              </a:solidFill>
              <a:latin typeface="Arial"/>
              <a:ea typeface="Arial"/>
              <a:cs typeface="Arial"/>
              <a:sym typeface="Arial"/>
            </a:endParaRPr>
          </a:p>
        </p:txBody>
      </p:sp>
      <p:sp>
        <p:nvSpPr>
          <p:cNvPr id="272" name="Google Shape;272;p31"/>
          <p:cNvSpPr/>
          <p:nvPr/>
        </p:nvSpPr>
        <p:spPr>
          <a:xfrm>
            <a:off x="93842" y="6304002"/>
            <a:ext cx="3708400"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Template Upload</a:t>
            </a:r>
            <a:r>
              <a:rPr lang="en-US" sz="1000" b="0" i="0" u="none" strike="noStrike" cap="none">
                <a:solidFill>
                  <a:schemeClr val="dk1"/>
                </a:solidFill>
                <a:latin typeface="Arial"/>
                <a:ea typeface="Arial"/>
                <a:cs typeface="Arial"/>
                <a:sym typeface="Arial"/>
              </a:rPr>
              <a:t> section at the bottom allows users to drag and drop their </a:t>
            </a:r>
            <a:r>
              <a:rPr lang="en-US" sz="1000" b="0" i="0" u="none" strike="noStrike" cap="none">
                <a:solidFill>
                  <a:schemeClr val="dk1"/>
                </a:solidFill>
                <a:latin typeface="Arimo"/>
                <a:ea typeface="Arimo"/>
                <a:cs typeface="Arimo"/>
                <a:sym typeface="Arimo"/>
              </a:rPr>
              <a:t>.csv</a:t>
            </a:r>
            <a:r>
              <a:rPr lang="en-US" sz="1000" b="0" i="0" u="none" strike="noStrike" cap="none">
                <a:solidFill>
                  <a:schemeClr val="dk1"/>
                </a:solidFill>
                <a:latin typeface="Arial"/>
                <a:ea typeface="Arial"/>
                <a:cs typeface="Arial"/>
                <a:sym typeface="Arial"/>
              </a:rPr>
              <a:t> file. Tools are included to </a:t>
            </a:r>
            <a:r>
              <a:rPr lang="en-US" sz="1000" b="1" i="0" u="none" strike="noStrike" cap="none">
                <a:solidFill>
                  <a:schemeClr val="dk1"/>
                </a:solidFill>
                <a:latin typeface="Arial"/>
                <a:ea typeface="Arial"/>
                <a:cs typeface="Arial"/>
                <a:sym typeface="Arial"/>
              </a:rPr>
              <a:t>download</a:t>
            </a:r>
            <a:r>
              <a:rPr lang="en-US" sz="1000" b="0" i="0" u="none" strike="noStrike" cap="none">
                <a:solidFill>
                  <a:schemeClr val="dk1"/>
                </a:solidFill>
                <a:latin typeface="Arial"/>
                <a:ea typeface="Arial"/>
                <a:cs typeface="Arial"/>
                <a:sym typeface="Arial"/>
              </a:rPr>
              <a:t> and </a:t>
            </a:r>
            <a:r>
              <a:rPr lang="en-US" sz="1000" b="1" i="0" u="none" strike="noStrike" cap="none">
                <a:solidFill>
                  <a:schemeClr val="dk1"/>
                </a:solidFill>
                <a:latin typeface="Arial"/>
                <a:ea typeface="Arial"/>
                <a:cs typeface="Arial"/>
                <a:sym typeface="Arial"/>
              </a:rPr>
              <a:t>validate</a:t>
            </a:r>
            <a:r>
              <a:rPr lang="en-US" sz="1000" b="0" i="0" u="none" strike="noStrike" cap="none">
                <a:solidFill>
                  <a:schemeClr val="dk1"/>
                </a:solidFill>
                <a:latin typeface="Arial"/>
                <a:ea typeface="Arial"/>
                <a:cs typeface="Arial"/>
                <a:sym typeface="Arial"/>
              </a:rPr>
              <a:t> the template before proceeding.</a:t>
            </a:r>
            <a:endParaRPr sz="1400" b="0" i="0" u="none" strike="noStrike" cap="none">
              <a:solidFill>
                <a:srgbClr val="000000"/>
              </a:solidFill>
              <a:latin typeface="Arial"/>
              <a:ea typeface="Arial"/>
              <a:cs typeface="Arial"/>
              <a:sym typeface="Arial"/>
            </a:endParaRPr>
          </a:p>
        </p:txBody>
      </p:sp>
      <p:sp>
        <p:nvSpPr>
          <p:cNvPr id="271" name="Google Shape;271;p31"/>
          <p:cNvSpPr/>
          <p:nvPr/>
        </p:nvSpPr>
        <p:spPr>
          <a:xfrm>
            <a:off x="8234404" y="6388050"/>
            <a:ext cx="3708400" cy="40011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Once the data is validated, users can submit their request using the </a:t>
            </a:r>
            <a:r>
              <a:rPr lang="en-US" sz="1000" b="1" i="0" u="none" strike="noStrike" cap="none">
                <a:solidFill>
                  <a:schemeClr val="dk1"/>
                </a:solidFill>
                <a:latin typeface="Arial"/>
                <a:ea typeface="Arial"/>
                <a:cs typeface="Arial"/>
                <a:sym typeface="Arial"/>
              </a:rPr>
              <a:t>ORDER</a:t>
            </a:r>
            <a:r>
              <a:rPr lang="en-US" sz="1000" b="0" i="0" u="none" strike="noStrike" cap="none">
                <a:solidFill>
                  <a:schemeClr val="dk1"/>
                </a:solidFill>
                <a:latin typeface="Arial"/>
                <a:ea typeface="Arial"/>
                <a:cs typeface="Arial"/>
                <a:sym typeface="Arial"/>
              </a:rPr>
              <a:t> button or clear the form with </a:t>
            </a:r>
            <a:r>
              <a:rPr lang="en-US" sz="1000" b="1" i="0" u="none" strike="noStrike" cap="none">
                <a:solidFill>
                  <a:schemeClr val="dk1"/>
                </a:solidFill>
                <a:latin typeface="Arial"/>
                <a:ea typeface="Arial"/>
                <a:cs typeface="Arial"/>
                <a:sym typeface="Arial"/>
              </a:rPr>
              <a:t>CLEAR</a:t>
            </a:r>
            <a:r>
              <a:rPr lang="en-US" sz="1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3" name="Picture 2">
            <a:extLst>
              <a:ext uri="{FF2B5EF4-FFF2-40B4-BE49-F238E27FC236}">
                <a16:creationId xmlns:a16="http://schemas.microsoft.com/office/drawing/2014/main" id="{1B8DDFF1-7595-9AE7-83F8-BDCEB0B03A53}"/>
              </a:ext>
            </a:extLst>
          </p:cNvPr>
          <p:cNvPicPr>
            <a:picLocks noChangeAspect="1"/>
          </p:cNvPicPr>
          <p:nvPr/>
        </p:nvPicPr>
        <p:blipFill>
          <a:blip r:embed="rId3"/>
          <a:stretch>
            <a:fillRect/>
          </a:stretch>
        </p:blipFill>
        <p:spPr>
          <a:xfrm>
            <a:off x="506138" y="-58271"/>
            <a:ext cx="7078168" cy="6858000"/>
          </a:xfrm>
          <a:prstGeom prst="rect">
            <a:avLst/>
          </a:prstGeom>
        </p:spPr>
      </p:pic>
      <p:sp>
        <p:nvSpPr>
          <p:cNvPr id="278" name="Google Shape;278;p32"/>
          <p:cNvSpPr txBox="1"/>
          <p:nvPr/>
        </p:nvSpPr>
        <p:spPr>
          <a:xfrm>
            <a:off x="8778240" y="430054"/>
            <a:ext cx="3073400"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Wind Farm Specifications</a:t>
            </a:r>
            <a:r>
              <a:rPr lang="en-US" sz="1000" b="0" i="0" u="none" strike="noStrike" cap="none">
                <a:solidFill>
                  <a:srgbClr val="000000"/>
                </a:solidFill>
                <a:latin typeface="Arial"/>
                <a:ea typeface="Arial"/>
                <a:cs typeface="Arial"/>
                <a:sym typeface="Arial"/>
              </a:rPr>
              <a:t> interface enables users to generate a one-time wind energy forecast using predefined </a:t>
            </a:r>
            <a:r>
              <a:rPr lang="en-US" sz="1000" b="1" i="0" u="none" strike="noStrike" cap="none">
                <a:solidFill>
                  <a:srgbClr val="000000"/>
                </a:solidFill>
                <a:latin typeface="Arial"/>
                <a:ea typeface="Arial"/>
                <a:cs typeface="Arial"/>
                <a:sym typeface="Arial"/>
              </a:rPr>
              <a:t>power curve models</a:t>
            </a:r>
            <a:r>
              <a:rPr lang="en-US" sz="1000" b="0" i="0" u="none" strike="noStrike" cap="none">
                <a:solidFill>
                  <a:srgbClr val="000000"/>
                </a:solidFill>
                <a:latin typeface="Arial"/>
                <a:ea typeface="Arial"/>
                <a:cs typeface="Arial"/>
                <a:sym typeface="Arial"/>
              </a:rPr>
              <a:t> instead of historical data. This method is ideal for users who prefer a quick setup while still receiving accurate, site-specific predictions.</a:t>
            </a:r>
            <a:endParaRPr sz="1400" b="0" i="0" u="none" strike="noStrike" cap="none">
              <a:solidFill>
                <a:srgbClr val="000000"/>
              </a:solidFill>
              <a:latin typeface="Arial"/>
              <a:ea typeface="Arial"/>
              <a:cs typeface="Arial"/>
              <a:sym typeface="Arial"/>
            </a:endParaRPr>
          </a:p>
        </p:txBody>
      </p:sp>
      <p:cxnSp>
        <p:nvCxnSpPr>
          <p:cNvPr id="279" name="Google Shape;279;p32"/>
          <p:cNvCxnSpPr>
            <a:stCxn id="280" idx="1"/>
          </p:cNvCxnSpPr>
          <p:nvPr/>
        </p:nvCxnSpPr>
        <p:spPr>
          <a:xfrm flipH="1">
            <a:off x="7701240" y="3204384"/>
            <a:ext cx="1077000" cy="103500"/>
          </a:xfrm>
          <a:prstGeom prst="straightConnector1">
            <a:avLst/>
          </a:prstGeom>
          <a:noFill/>
          <a:ln w="19050" cap="flat" cmpd="sng">
            <a:solidFill>
              <a:schemeClr val="accent1"/>
            </a:solidFill>
            <a:prstDash val="solid"/>
            <a:miter lim="800000"/>
            <a:headEnd type="none" w="sm" len="sm"/>
            <a:tailEnd type="triangle" w="med" len="med"/>
          </a:ln>
        </p:spPr>
      </p:cxnSp>
      <p:sp>
        <p:nvSpPr>
          <p:cNvPr id="280" name="Google Shape;280;p32"/>
          <p:cNvSpPr txBox="1"/>
          <p:nvPr/>
        </p:nvSpPr>
        <p:spPr>
          <a:xfrm>
            <a:off x="8778240" y="2619534"/>
            <a:ext cx="3073500" cy="1169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Users begin by entering the </a:t>
            </a:r>
            <a:r>
              <a:rPr lang="en-US" sz="1000" b="1" i="0" u="none" strike="noStrike" cap="none">
                <a:solidFill>
                  <a:srgbClr val="000000"/>
                </a:solidFill>
                <a:latin typeface="Arial"/>
                <a:ea typeface="Arial"/>
                <a:cs typeface="Arial"/>
                <a:sym typeface="Arial"/>
              </a:rPr>
              <a:t>latitude, longitude, and hub height</a:t>
            </a:r>
            <a:r>
              <a:rPr lang="en-US" sz="1000" b="0" i="0" u="none" strike="noStrike" cap="none">
                <a:solidFill>
                  <a:srgbClr val="000000"/>
                </a:solidFill>
                <a:latin typeface="Arial"/>
                <a:ea typeface="Arial"/>
                <a:cs typeface="Arial"/>
                <a:sym typeface="Arial"/>
              </a:rPr>
              <a:t> of their wind turbine. hey must then upload a custom or select a predefined power curve model from the dropdown and specify the turbine’s capacity in kilowatts. The interactive map helps users confirm the accuracy of the site’s location.</a:t>
            </a:r>
            <a:endParaRPr sz="1000" b="0" i="0" u="none" strike="noStrike" cap="none">
              <a:solidFill>
                <a:srgbClr val="000000"/>
              </a:solidFill>
              <a:latin typeface="Arial"/>
              <a:ea typeface="Arial"/>
              <a:cs typeface="Arial"/>
              <a:sym typeface="Arial"/>
            </a:endParaRPr>
          </a:p>
        </p:txBody>
      </p:sp>
      <p:sp>
        <p:nvSpPr>
          <p:cNvPr id="281" name="Google Shape;281;p32"/>
          <p:cNvSpPr txBox="1"/>
          <p:nvPr/>
        </p:nvSpPr>
        <p:spPr>
          <a:xfrm>
            <a:off x="8580120" y="6190774"/>
            <a:ext cx="3073400"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Once all fields are completed, users can click </a:t>
            </a:r>
            <a:r>
              <a:rPr lang="en-US" sz="1000" b="1" i="0" u="none" strike="noStrike" cap="none">
                <a:solidFill>
                  <a:srgbClr val="000000"/>
                </a:solidFill>
                <a:latin typeface="Arial"/>
                <a:ea typeface="Arial"/>
                <a:cs typeface="Arial"/>
                <a:sym typeface="Arial"/>
              </a:rPr>
              <a:t>SEND</a:t>
            </a:r>
            <a:r>
              <a:rPr lang="en-US" sz="1000" b="0" i="0" u="none" strike="noStrike" cap="none">
                <a:solidFill>
                  <a:srgbClr val="000000"/>
                </a:solidFill>
                <a:latin typeface="Arial"/>
                <a:ea typeface="Arial"/>
                <a:cs typeface="Arial"/>
                <a:sym typeface="Arial"/>
              </a:rPr>
              <a:t> to request the forecast or </a:t>
            </a: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to reset the form. </a:t>
            </a:r>
            <a:endParaRPr sz="1400" b="0" i="0" u="none" strike="noStrike" cap="none">
              <a:solidFill>
                <a:srgbClr val="000000"/>
              </a:solidFill>
              <a:latin typeface="Arial"/>
              <a:ea typeface="Arial"/>
              <a:cs typeface="Arial"/>
              <a:sym typeface="Arial"/>
            </a:endParaRPr>
          </a:p>
        </p:txBody>
      </p:sp>
      <p:sp>
        <p:nvSpPr>
          <p:cNvPr id="282" name="Google Shape;282;p32"/>
          <p:cNvSpPr/>
          <p:nvPr/>
        </p:nvSpPr>
        <p:spPr>
          <a:xfrm>
            <a:off x="506138" y="2659134"/>
            <a:ext cx="7118942" cy="3340346"/>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3" name="Google Shape;283;p32"/>
          <p:cNvCxnSpPr>
            <a:stCxn id="278" idx="1"/>
          </p:cNvCxnSpPr>
          <p:nvPr/>
        </p:nvCxnSpPr>
        <p:spPr>
          <a:xfrm flipH="1">
            <a:off x="4897140" y="937886"/>
            <a:ext cx="3881100" cy="1473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84" name="Google Shape;284;p32"/>
          <p:cNvCxnSpPr>
            <a:stCxn id="281" idx="1"/>
          </p:cNvCxnSpPr>
          <p:nvPr/>
        </p:nvCxnSpPr>
        <p:spPr>
          <a:xfrm flipH="1">
            <a:off x="7625220" y="6467773"/>
            <a:ext cx="954900" cy="3960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3" name="Picture 2">
            <a:extLst>
              <a:ext uri="{FF2B5EF4-FFF2-40B4-BE49-F238E27FC236}">
                <a16:creationId xmlns:a16="http://schemas.microsoft.com/office/drawing/2014/main" id="{CBA01F66-7A44-03C9-A102-8BD40C8AB0F6}"/>
              </a:ext>
            </a:extLst>
          </p:cNvPr>
          <p:cNvPicPr>
            <a:picLocks noChangeAspect="1"/>
          </p:cNvPicPr>
          <p:nvPr/>
        </p:nvPicPr>
        <p:blipFill>
          <a:blip r:embed="rId3"/>
          <a:stretch>
            <a:fillRect/>
          </a:stretch>
        </p:blipFill>
        <p:spPr>
          <a:xfrm>
            <a:off x="509622" y="-62753"/>
            <a:ext cx="4763418" cy="6858000"/>
          </a:xfrm>
          <a:prstGeom prst="rect">
            <a:avLst/>
          </a:prstGeom>
        </p:spPr>
      </p:pic>
      <p:sp>
        <p:nvSpPr>
          <p:cNvPr id="290" name="Google Shape;290;p33"/>
          <p:cNvSpPr txBox="1"/>
          <p:nvPr/>
        </p:nvSpPr>
        <p:spPr>
          <a:xfrm>
            <a:off x="6619240" y="377170"/>
            <a:ext cx="4556760" cy="8617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Annual Forecasting Service</a:t>
            </a:r>
            <a:r>
              <a:rPr lang="en-US" sz="1000" b="0" i="0" u="none" strike="noStrike" cap="none">
                <a:solidFill>
                  <a:srgbClr val="000000"/>
                </a:solidFill>
                <a:latin typeface="Arial"/>
                <a:ea typeface="Arial"/>
                <a:cs typeface="Arial"/>
                <a:sym typeface="Arial"/>
              </a:rPr>
              <a:t> allows users to generate continuous wind power forecasts using their own measured data. By uploading historical wind speed and energy production values, users can train a machine learning model tailored to their site. This subscription-based service provides regular updates and enhanced prediction accuracy over time.</a:t>
            </a:r>
            <a:endParaRPr sz="1400" b="0" i="0" u="none" strike="noStrike" cap="none">
              <a:solidFill>
                <a:srgbClr val="000000"/>
              </a:solidFill>
              <a:latin typeface="Arial"/>
              <a:ea typeface="Arial"/>
              <a:cs typeface="Arial"/>
              <a:sym typeface="Arial"/>
            </a:endParaRPr>
          </a:p>
        </p:txBody>
      </p:sp>
      <p:sp>
        <p:nvSpPr>
          <p:cNvPr id="291" name="Google Shape;291;p33"/>
          <p:cNvSpPr txBox="1"/>
          <p:nvPr/>
        </p:nvSpPr>
        <p:spPr>
          <a:xfrm>
            <a:off x="6619240" y="2754610"/>
            <a:ext cx="4556760"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Users start by entering their </a:t>
            </a:r>
            <a:r>
              <a:rPr lang="en-US" sz="1000" b="1" i="0" u="none" strike="noStrike" cap="none">
                <a:solidFill>
                  <a:srgbClr val="000000"/>
                </a:solidFill>
                <a:latin typeface="Arial"/>
                <a:ea typeface="Arial"/>
                <a:cs typeface="Arial"/>
                <a:sym typeface="Arial"/>
              </a:rPr>
              <a:t>latitude</a:t>
            </a:r>
            <a:r>
              <a:rPr lang="en-US" sz="1000" b="0" i="0" u="none" strike="noStrike" cap="none">
                <a:solidFill>
                  <a:srgbClr val="000000"/>
                </a:solidFill>
                <a:latin typeface="Arial"/>
                <a:ea typeface="Arial"/>
                <a:cs typeface="Arial"/>
                <a:sym typeface="Arial"/>
              </a:rPr>
              <a:t>, </a:t>
            </a:r>
            <a:r>
              <a:rPr lang="en-US" sz="1000" b="1" i="0" u="none" strike="noStrike" cap="none">
                <a:solidFill>
                  <a:srgbClr val="000000"/>
                </a:solidFill>
                <a:latin typeface="Arial"/>
                <a:ea typeface="Arial"/>
                <a:cs typeface="Arial"/>
                <a:sym typeface="Arial"/>
              </a:rPr>
              <a:t>longitude</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hub height</a:t>
            </a:r>
            <a:r>
              <a:rPr lang="en-US" sz="1000" b="0" i="0" u="none" strike="noStrike" cap="none">
                <a:solidFill>
                  <a:srgbClr val="000000"/>
                </a:solidFill>
                <a:latin typeface="Arial"/>
                <a:ea typeface="Arial"/>
                <a:cs typeface="Arial"/>
                <a:sym typeface="Arial"/>
              </a:rPr>
              <a:t>, selecting a </a:t>
            </a:r>
            <a:r>
              <a:rPr lang="en-US" sz="1000" b="1" i="0" u="none" strike="noStrike" cap="none">
                <a:solidFill>
                  <a:srgbClr val="000000"/>
                </a:solidFill>
                <a:latin typeface="Arial"/>
                <a:ea typeface="Arial"/>
                <a:cs typeface="Arial"/>
                <a:sym typeface="Arial"/>
              </a:rPr>
              <a:t>power curve model</a:t>
            </a:r>
            <a:r>
              <a:rPr lang="en-US" sz="1000" b="0" i="0" u="none" strike="noStrike" cap="none">
                <a:solidFill>
                  <a:srgbClr val="000000"/>
                </a:solidFill>
                <a:latin typeface="Arial"/>
                <a:ea typeface="Arial"/>
                <a:cs typeface="Arial"/>
                <a:sym typeface="Arial"/>
              </a:rPr>
              <a:t>, and specifying the system’s </a:t>
            </a:r>
            <a:r>
              <a:rPr lang="en-US" sz="1000" b="1" i="0" u="none" strike="noStrike" cap="none">
                <a:solidFill>
                  <a:srgbClr val="000000"/>
                </a:solidFill>
                <a:latin typeface="Arial"/>
                <a:ea typeface="Arial"/>
                <a:cs typeface="Arial"/>
                <a:sym typeface="Arial"/>
              </a:rPr>
              <a:t>capacity</a:t>
            </a:r>
            <a:r>
              <a:rPr lang="en-US" sz="1000" b="0" i="0" u="none" strike="noStrike" cap="none">
                <a:solidFill>
                  <a:srgbClr val="000000"/>
                </a:solidFill>
                <a:latin typeface="Arial"/>
                <a:ea typeface="Arial"/>
                <a:cs typeface="Arial"/>
                <a:sym typeface="Arial"/>
              </a:rPr>
              <a:t> in kilowatts. The interactive map offers a visual aid to confirm the wind farm location.</a:t>
            </a:r>
            <a:endParaRPr sz="1400" b="0" i="0" u="none" strike="noStrike" cap="none">
              <a:solidFill>
                <a:srgbClr val="000000"/>
              </a:solidFill>
              <a:latin typeface="Arial"/>
              <a:ea typeface="Arial"/>
              <a:cs typeface="Arial"/>
              <a:sym typeface="Arial"/>
            </a:endParaRPr>
          </a:p>
        </p:txBody>
      </p:sp>
      <p:sp>
        <p:nvSpPr>
          <p:cNvPr id="292" name="Google Shape;292;p33"/>
          <p:cNvSpPr txBox="1"/>
          <p:nvPr/>
        </p:nvSpPr>
        <p:spPr>
          <a:xfrm>
            <a:off x="6619240" y="6222722"/>
            <a:ext cx="4556760"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Once ready, the forecast request is submitted using </a:t>
            </a:r>
            <a:r>
              <a:rPr lang="en-US" sz="1000" b="1" i="0" u="none" strike="noStrike" cap="none">
                <a:solidFill>
                  <a:srgbClr val="000000"/>
                </a:solidFill>
                <a:latin typeface="Arial"/>
                <a:ea typeface="Arial"/>
                <a:cs typeface="Arial"/>
                <a:sym typeface="Arial"/>
              </a:rPr>
              <a:t>ORDER</a:t>
            </a:r>
            <a:r>
              <a:rPr lang="en-US" sz="1000" b="0" i="0" u="none" strike="noStrike" cap="none">
                <a:solidFill>
                  <a:srgbClr val="000000"/>
                </a:solidFill>
                <a:latin typeface="Arial"/>
                <a:ea typeface="Arial"/>
                <a:cs typeface="Arial"/>
                <a:sym typeface="Arial"/>
              </a:rPr>
              <a:t>, while </a:t>
            </a: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resets the form</a:t>
            </a:r>
            <a:endParaRPr sz="1400" b="0" i="0" u="none" strike="noStrike" cap="none">
              <a:solidFill>
                <a:srgbClr val="000000"/>
              </a:solidFill>
              <a:latin typeface="Arial"/>
              <a:ea typeface="Arial"/>
              <a:cs typeface="Arial"/>
              <a:sym typeface="Arial"/>
            </a:endParaRPr>
          </a:p>
        </p:txBody>
      </p:sp>
      <p:sp>
        <p:nvSpPr>
          <p:cNvPr id="293" name="Google Shape;293;p33"/>
          <p:cNvSpPr txBox="1"/>
          <p:nvPr/>
        </p:nvSpPr>
        <p:spPr>
          <a:xfrm>
            <a:off x="132080" y="6304002"/>
            <a:ext cx="3794760"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Template Upload</a:t>
            </a:r>
            <a:r>
              <a:rPr lang="en-US" sz="1000" b="0" i="0" u="none" strike="noStrike" cap="none">
                <a:solidFill>
                  <a:srgbClr val="000000"/>
                </a:solidFill>
                <a:latin typeface="Arial"/>
                <a:ea typeface="Arial"/>
                <a:cs typeface="Arial"/>
                <a:sym typeface="Arial"/>
              </a:rPr>
              <a:t> section enables users to drag and drop a properly formatted CSV file. Tools are provided to </a:t>
            </a:r>
            <a:r>
              <a:rPr lang="en-US" sz="1000" b="1" i="0" u="none" strike="noStrike" cap="none">
                <a:solidFill>
                  <a:srgbClr val="000000"/>
                </a:solidFill>
                <a:latin typeface="Arial"/>
                <a:ea typeface="Arial"/>
                <a:cs typeface="Arial"/>
                <a:sym typeface="Arial"/>
              </a:rPr>
              <a:t>download</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validate</a:t>
            </a:r>
            <a:r>
              <a:rPr lang="en-US" sz="1000" b="0" i="0" u="none" strike="noStrike" cap="none">
                <a:solidFill>
                  <a:srgbClr val="000000"/>
                </a:solidFill>
                <a:latin typeface="Arial"/>
                <a:ea typeface="Arial"/>
                <a:cs typeface="Arial"/>
                <a:sym typeface="Arial"/>
              </a:rPr>
              <a:t> the required template before uploading. </a:t>
            </a:r>
            <a:endParaRPr sz="1400" b="0" i="0" u="none" strike="noStrike" cap="none">
              <a:solidFill>
                <a:srgbClr val="000000"/>
              </a:solidFill>
              <a:latin typeface="Arial"/>
              <a:ea typeface="Arial"/>
              <a:cs typeface="Arial"/>
              <a:sym typeface="Arial"/>
            </a:endParaRPr>
          </a:p>
        </p:txBody>
      </p:sp>
      <p:cxnSp>
        <p:nvCxnSpPr>
          <p:cNvPr id="294" name="Google Shape;294;p33"/>
          <p:cNvCxnSpPr>
            <a:stCxn id="291" idx="1"/>
          </p:cNvCxnSpPr>
          <p:nvPr/>
        </p:nvCxnSpPr>
        <p:spPr>
          <a:xfrm flipH="1">
            <a:off x="5481340" y="3031609"/>
            <a:ext cx="1137900" cy="300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95" name="Google Shape;295;p33"/>
          <p:cNvCxnSpPr>
            <a:stCxn id="290" idx="1"/>
          </p:cNvCxnSpPr>
          <p:nvPr/>
        </p:nvCxnSpPr>
        <p:spPr>
          <a:xfrm flipH="1">
            <a:off x="3169840" y="808057"/>
            <a:ext cx="3449400" cy="2586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96" name="Google Shape;296;p33"/>
          <p:cNvCxnSpPr>
            <a:stCxn id="293" idx="0"/>
          </p:cNvCxnSpPr>
          <p:nvPr/>
        </p:nvCxnSpPr>
        <p:spPr>
          <a:xfrm rot="10800000">
            <a:off x="1290260" y="6145002"/>
            <a:ext cx="739200" cy="159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97" name="Google Shape;297;p33"/>
          <p:cNvCxnSpPr>
            <a:stCxn id="292" idx="1"/>
          </p:cNvCxnSpPr>
          <p:nvPr/>
        </p:nvCxnSpPr>
        <p:spPr>
          <a:xfrm flipH="1">
            <a:off x="5572840" y="6422777"/>
            <a:ext cx="1046400" cy="20010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 name="Picture 2">
            <a:extLst>
              <a:ext uri="{FF2B5EF4-FFF2-40B4-BE49-F238E27FC236}">
                <a16:creationId xmlns:a16="http://schemas.microsoft.com/office/drawing/2014/main" id="{635084BF-1FFE-B309-586F-345D310D46AC}"/>
              </a:ext>
            </a:extLst>
          </p:cNvPr>
          <p:cNvPicPr>
            <a:picLocks noChangeAspect="1"/>
          </p:cNvPicPr>
          <p:nvPr/>
        </p:nvPicPr>
        <p:blipFill>
          <a:blip r:embed="rId3"/>
          <a:stretch>
            <a:fillRect/>
          </a:stretch>
        </p:blipFill>
        <p:spPr>
          <a:xfrm>
            <a:off x="584634" y="0"/>
            <a:ext cx="6857132" cy="6661442"/>
          </a:xfrm>
          <a:prstGeom prst="rect">
            <a:avLst/>
          </a:prstGeom>
        </p:spPr>
      </p:pic>
      <p:sp>
        <p:nvSpPr>
          <p:cNvPr id="303" name="Google Shape;303;p34"/>
          <p:cNvSpPr txBox="1"/>
          <p:nvPr/>
        </p:nvSpPr>
        <p:spPr>
          <a:xfrm>
            <a:off x="7945120" y="372090"/>
            <a:ext cx="3931920" cy="101566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The </a:t>
            </a:r>
            <a:r>
              <a:rPr lang="en-US" sz="1000" b="1" i="0" u="none" strike="noStrike" cap="none">
                <a:solidFill>
                  <a:srgbClr val="000000"/>
                </a:solidFill>
                <a:latin typeface="Arial"/>
                <a:ea typeface="Arial"/>
                <a:cs typeface="Arial"/>
                <a:sym typeface="Arial"/>
              </a:rPr>
              <a:t>Wind Farm Specifications</a:t>
            </a:r>
            <a:r>
              <a:rPr lang="en-US" sz="1000" b="0" i="0" u="none" strike="noStrike" cap="none">
                <a:solidFill>
                  <a:srgbClr val="000000"/>
                </a:solidFill>
                <a:latin typeface="Arial"/>
                <a:ea typeface="Arial"/>
                <a:cs typeface="Arial"/>
                <a:sym typeface="Arial"/>
              </a:rPr>
              <a:t> interface under the </a:t>
            </a:r>
            <a:r>
              <a:rPr lang="en-US" sz="1000" b="1" i="0" u="none" strike="noStrike" cap="none">
                <a:solidFill>
                  <a:srgbClr val="000000"/>
                </a:solidFill>
                <a:latin typeface="Arial"/>
                <a:ea typeface="Arial"/>
                <a:cs typeface="Arial"/>
                <a:sym typeface="Arial"/>
              </a:rPr>
              <a:t>Annual Forecasting Service</a:t>
            </a:r>
            <a:r>
              <a:rPr lang="en-US" sz="1000" b="0" i="0" u="none" strike="noStrike" cap="none">
                <a:solidFill>
                  <a:srgbClr val="000000"/>
                </a:solidFill>
                <a:latin typeface="Arial"/>
                <a:ea typeface="Arial"/>
                <a:cs typeface="Arial"/>
                <a:sym typeface="Arial"/>
              </a:rPr>
              <a:t> provides users with continuous, automated wind energy forecasts using predefined turbine parameters. Instead of uploading measurement data, users enter standard configuration values to generate accurate, site-specific predictions year-round.</a:t>
            </a:r>
            <a:endParaRPr sz="1400" b="0" i="0" u="none" strike="noStrike" cap="none">
              <a:solidFill>
                <a:srgbClr val="000000"/>
              </a:solidFill>
              <a:latin typeface="Arial"/>
              <a:ea typeface="Arial"/>
              <a:cs typeface="Arial"/>
              <a:sym typeface="Arial"/>
            </a:endParaRPr>
          </a:p>
        </p:txBody>
      </p:sp>
      <p:sp>
        <p:nvSpPr>
          <p:cNvPr id="304" name="Google Shape;304;p34"/>
          <p:cNvSpPr txBox="1"/>
          <p:nvPr/>
        </p:nvSpPr>
        <p:spPr>
          <a:xfrm>
            <a:off x="7853680" y="3075057"/>
            <a:ext cx="3931920"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Key inputs include the wind farm’s </a:t>
            </a:r>
            <a:r>
              <a:rPr lang="en-US" sz="1000" b="1" i="0" u="none" strike="noStrike" cap="none">
                <a:solidFill>
                  <a:srgbClr val="000000"/>
                </a:solidFill>
                <a:latin typeface="Arial"/>
                <a:ea typeface="Arial"/>
                <a:cs typeface="Arial"/>
                <a:sym typeface="Arial"/>
              </a:rPr>
              <a:t>latitude</a:t>
            </a:r>
            <a:r>
              <a:rPr lang="en-US" sz="1000" b="0" i="0" u="none" strike="noStrike" cap="none">
                <a:solidFill>
                  <a:srgbClr val="000000"/>
                </a:solidFill>
                <a:latin typeface="Arial"/>
                <a:ea typeface="Arial"/>
                <a:cs typeface="Arial"/>
                <a:sym typeface="Arial"/>
              </a:rPr>
              <a:t>, </a:t>
            </a:r>
            <a:r>
              <a:rPr lang="en-US" sz="1000" b="1" i="0" u="none" strike="noStrike" cap="none">
                <a:solidFill>
                  <a:srgbClr val="000000"/>
                </a:solidFill>
                <a:latin typeface="Arial"/>
                <a:ea typeface="Arial"/>
                <a:cs typeface="Arial"/>
                <a:sym typeface="Arial"/>
              </a:rPr>
              <a:t>longitude</a:t>
            </a:r>
            <a:r>
              <a:rPr lang="en-US" sz="1000" b="0" i="0" u="none" strike="noStrike" cap="none">
                <a:solidFill>
                  <a:srgbClr val="000000"/>
                </a:solidFill>
                <a:latin typeface="Arial"/>
                <a:ea typeface="Arial"/>
                <a:cs typeface="Arial"/>
                <a:sym typeface="Arial"/>
              </a:rPr>
              <a:t>, and </a:t>
            </a:r>
            <a:r>
              <a:rPr lang="en-US" sz="1000" b="1" i="0" u="none" strike="noStrike" cap="none">
                <a:solidFill>
                  <a:srgbClr val="000000"/>
                </a:solidFill>
                <a:latin typeface="Arial"/>
                <a:ea typeface="Arial"/>
                <a:cs typeface="Arial"/>
                <a:sym typeface="Arial"/>
              </a:rPr>
              <a:t>hub height</a:t>
            </a:r>
            <a:r>
              <a:rPr lang="en-US" sz="1000" b="0" i="0" u="none" strike="noStrike" cap="none">
                <a:solidFill>
                  <a:srgbClr val="000000"/>
                </a:solidFill>
                <a:latin typeface="Arial"/>
                <a:ea typeface="Arial"/>
                <a:cs typeface="Arial"/>
                <a:sym typeface="Arial"/>
              </a:rPr>
              <a:t>. Users must also select a suitable </a:t>
            </a:r>
            <a:r>
              <a:rPr lang="en-US" sz="1000" b="1" i="0" u="none" strike="noStrike" cap="none">
                <a:solidFill>
                  <a:srgbClr val="000000"/>
                </a:solidFill>
                <a:latin typeface="Arial"/>
                <a:ea typeface="Arial"/>
                <a:cs typeface="Arial"/>
                <a:sym typeface="Arial"/>
              </a:rPr>
              <a:t>power curve model</a:t>
            </a:r>
            <a:r>
              <a:rPr lang="en-US" sz="1000" b="0" i="0" u="none" strike="noStrike" cap="none">
                <a:solidFill>
                  <a:srgbClr val="000000"/>
                </a:solidFill>
                <a:latin typeface="Arial"/>
                <a:ea typeface="Arial"/>
                <a:cs typeface="Arial"/>
                <a:sym typeface="Arial"/>
              </a:rPr>
              <a:t> from the dropdown menu and provide the </a:t>
            </a:r>
            <a:r>
              <a:rPr lang="en-US" sz="1000" b="1" i="0" u="none" strike="noStrike" cap="none">
                <a:solidFill>
                  <a:srgbClr val="000000"/>
                </a:solidFill>
                <a:latin typeface="Arial"/>
                <a:ea typeface="Arial"/>
                <a:cs typeface="Arial"/>
                <a:sym typeface="Arial"/>
              </a:rPr>
              <a:t>system’s capacity</a:t>
            </a:r>
            <a:r>
              <a:rPr lang="en-US" sz="1000" b="0" i="0" u="none" strike="noStrike" cap="none">
                <a:solidFill>
                  <a:srgbClr val="000000"/>
                </a:solidFill>
                <a:latin typeface="Arial"/>
                <a:ea typeface="Arial"/>
                <a:cs typeface="Arial"/>
                <a:sym typeface="Arial"/>
              </a:rPr>
              <a:t> in kilowatts. The interactive map helps confirm location accuracy.</a:t>
            </a:r>
            <a:endParaRPr sz="1400" b="0" i="0" u="none" strike="noStrike" cap="none">
              <a:solidFill>
                <a:srgbClr val="000000"/>
              </a:solidFill>
              <a:latin typeface="Arial"/>
              <a:ea typeface="Arial"/>
              <a:cs typeface="Arial"/>
              <a:sym typeface="Arial"/>
            </a:endParaRPr>
          </a:p>
        </p:txBody>
      </p:sp>
      <p:sp>
        <p:nvSpPr>
          <p:cNvPr id="305" name="Google Shape;305;p34"/>
          <p:cNvSpPr txBox="1"/>
          <p:nvPr/>
        </p:nvSpPr>
        <p:spPr>
          <a:xfrm>
            <a:off x="878840" y="6056610"/>
            <a:ext cx="3931920" cy="7078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Once all parameters are filled in, users can click </a:t>
            </a:r>
            <a:r>
              <a:rPr lang="en-US" sz="1000" b="1" i="0" u="none" strike="noStrike" cap="none">
                <a:solidFill>
                  <a:srgbClr val="000000"/>
                </a:solidFill>
                <a:latin typeface="Arial"/>
                <a:ea typeface="Arial"/>
                <a:cs typeface="Arial"/>
                <a:sym typeface="Arial"/>
              </a:rPr>
              <a:t>SEND</a:t>
            </a:r>
            <a:r>
              <a:rPr lang="en-US" sz="1000" b="0" i="0" u="none" strike="noStrike" cap="none">
                <a:solidFill>
                  <a:srgbClr val="000000"/>
                </a:solidFill>
                <a:latin typeface="Arial"/>
                <a:ea typeface="Arial"/>
                <a:cs typeface="Arial"/>
                <a:sym typeface="Arial"/>
              </a:rPr>
              <a:t> to submit the forecast request or use </a:t>
            </a: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to reset the form. This option is ideal for users looking for streamlined, subscription-based wind forecasting without historical data input.</a:t>
            </a:r>
            <a:endParaRPr sz="1400" b="0" i="0" u="none" strike="noStrike" cap="none">
              <a:solidFill>
                <a:srgbClr val="000000"/>
              </a:solidFill>
              <a:latin typeface="Arial"/>
              <a:ea typeface="Arial"/>
              <a:cs typeface="Arial"/>
              <a:sym typeface="Arial"/>
            </a:endParaRPr>
          </a:p>
        </p:txBody>
      </p:sp>
      <p:sp>
        <p:nvSpPr>
          <p:cNvPr id="306" name="Google Shape;306;p34"/>
          <p:cNvSpPr/>
          <p:nvPr/>
        </p:nvSpPr>
        <p:spPr>
          <a:xfrm>
            <a:off x="690282" y="2819400"/>
            <a:ext cx="6792558" cy="2951480"/>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07" name="Google Shape;307;p34"/>
          <p:cNvCxnSpPr>
            <a:stCxn id="303" idx="1"/>
          </p:cNvCxnSpPr>
          <p:nvPr/>
        </p:nvCxnSpPr>
        <p:spPr>
          <a:xfrm flipH="1">
            <a:off x="3870820" y="879922"/>
            <a:ext cx="4074300" cy="4002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308" name="Google Shape;308;p34"/>
          <p:cNvCxnSpPr>
            <a:stCxn id="304" idx="1"/>
          </p:cNvCxnSpPr>
          <p:nvPr/>
        </p:nvCxnSpPr>
        <p:spPr>
          <a:xfrm flipH="1">
            <a:off x="7482880" y="3429000"/>
            <a:ext cx="370800" cy="357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309" name="Google Shape;309;p34"/>
          <p:cNvCxnSpPr>
            <a:stCxn id="305" idx="3"/>
          </p:cNvCxnSpPr>
          <p:nvPr/>
        </p:nvCxnSpPr>
        <p:spPr>
          <a:xfrm>
            <a:off x="4810760" y="6410553"/>
            <a:ext cx="1539300" cy="5640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 name="Picture 2">
            <a:extLst>
              <a:ext uri="{FF2B5EF4-FFF2-40B4-BE49-F238E27FC236}">
                <a16:creationId xmlns:a16="http://schemas.microsoft.com/office/drawing/2014/main" id="{DB8FBDC0-5E0D-0C29-95A9-0E048C04D831}"/>
              </a:ext>
            </a:extLst>
          </p:cNvPr>
          <p:cNvPicPr>
            <a:picLocks noChangeAspect="1"/>
          </p:cNvPicPr>
          <p:nvPr/>
        </p:nvPicPr>
        <p:blipFill>
          <a:blip r:embed="rId3"/>
          <a:stretch>
            <a:fillRect/>
          </a:stretch>
        </p:blipFill>
        <p:spPr>
          <a:xfrm>
            <a:off x="-38338" y="841884"/>
            <a:ext cx="12192000" cy="3914256"/>
          </a:xfrm>
          <a:prstGeom prst="rect">
            <a:avLst/>
          </a:prstGeom>
        </p:spPr>
      </p:pic>
      <p:sp>
        <p:nvSpPr>
          <p:cNvPr id="314" name="Google Shape;314;p1"/>
          <p:cNvSpPr txBox="1"/>
          <p:nvPr/>
        </p:nvSpPr>
        <p:spPr>
          <a:xfrm>
            <a:off x="4778937" y="76199"/>
            <a:ext cx="256641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This dashboard helps track and manage assessment and forecast jobs by type, energy source, plan, and status.</a:t>
            </a:r>
            <a:endParaRPr sz="1800" b="0" i="0" u="none" strike="noStrike" cap="none">
              <a:solidFill>
                <a:srgbClr val="000000"/>
              </a:solidFill>
              <a:latin typeface="Arial"/>
              <a:ea typeface="Arial"/>
              <a:cs typeface="Arial"/>
              <a:sym typeface="Arial"/>
            </a:endParaRPr>
          </a:p>
        </p:txBody>
      </p:sp>
      <p:cxnSp>
        <p:nvCxnSpPr>
          <p:cNvPr id="316" name="Google Shape;316;p1"/>
          <p:cNvCxnSpPr/>
          <p:nvPr/>
        </p:nvCxnSpPr>
        <p:spPr>
          <a:xfrm>
            <a:off x="5629835" y="660974"/>
            <a:ext cx="0" cy="692697"/>
          </a:xfrm>
          <a:prstGeom prst="straightConnector1">
            <a:avLst/>
          </a:prstGeom>
          <a:noFill/>
          <a:ln w="19050" cap="flat" cmpd="sng">
            <a:solidFill>
              <a:schemeClr val="accent1"/>
            </a:solidFill>
            <a:prstDash val="solid"/>
            <a:miter lim="800000"/>
            <a:headEnd type="none" w="sm" len="sm"/>
            <a:tailEnd type="triangle" w="med" len="med"/>
          </a:ln>
        </p:spPr>
      </p:cxnSp>
      <p:sp>
        <p:nvSpPr>
          <p:cNvPr id="317" name="Google Shape;317;p1"/>
          <p:cNvSpPr txBox="1"/>
          <p:nvPr/>
        </p:nvSpPr>
        <p:spPr>
          <a:xfrm>
            <a:off x="10619825" y="5074750"/>
            <a:ext cx="1502100" cy="86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Use </a:t>
            </a:r>
            <a:r>
              <a:rPr lang="en-US" sz="1000" b="1" i="0" u="none" strike="noStrike" cap="none">
                <a:solidFill>
                  <a:schemeClr val="dk1"/>
                </a:solidFill>
                <a:latin typeface="Arial"/>
                <a:ea typeface="Arial"/>
                <a:cs typeface="Arial"/>
                <a:sym typeface="Arial"/>
              </a:rPr>
              <a:t>Visualize</a:t>
            </a:r>
            <a:r>
              <a:rPr lang="en-US" sz="1000" b="0" i="0" u="none" strike="noStrike" cap="none">
                <a:solidFill>
                  <a:schemeClr val="dk1"/>
                </a:solidFill>
                <a:latin typeface="Arial"/>
                <a:ea typeface="Arial"/>
                <a:cs typeface="Arial"/>
                <a:sym typeface="Arial"/>
              </a:rPr>
              <a:t> to check the analytical or visual representation without downloading the raw files.</a:t>
            </a:r>
            <a:endParaRPr sz="1800" b="0" i="0" u="none" strike="noStrike" cap="none">
              <a:solidFill>
                <a:srgbClr val="000000"/>
              </a:solidFill>
              <a:latin typeface="Arial"/>
              <a:ea typeface="Arial"/>
              <a:cs typeface="Arial"/>
              <a:sym typeface="Arial"/>
            </a:endParaRPr>
          </a:p>
        </p:txBody>
      </p:sp>
      <p:sp>
        <p:nvSpPr>
          <p:cNvPr id="318" name="Google Shape;318;p1"/>
          <p:cNvSpPr txBox="1"/>
          <p:nvPr/>
        </p:nvSpPr>
        <p:spPr>
          <a:xfrm>
            <a:off x="9267275" y="29375"/>
            <a:ext cx="2751000" cy="554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Always click Refresh after launching the dashboard to ensure the latest data is loaded.</a:t>
            </a:r>
            <a:endParaRPr sz="1800" b="0" i="0" u="none" strike="noStrike" cap="none">
              <a:solidFill>
                <a:srgbClr val="000000"/>
              </a:solidFill>
              <a:latin typeface="Arial"/>
              <a:ea typeface="Arial"/>
              <a:cs typeface="Arial"/>
              <a:sym typeface="Arial"/>
            </a:endParaRPr>
          </a:p>
        </p:txBody>
      </p:sp>
      <p:sp>
        <p:nvSpPr>
          <p:cNvPr id="319" name="Google Shape;319;p1"/>
          <p:cNvSpPr txBox="1"/>
          <p:nvPr/>
        </p:nvSpPr>
        <p:spPr>
          <a:xfrm>
            <a:off x="1259171" y="65332"/>
            <a:ext cx="1783749"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Use filters at the top to quickly find specific jobs.</a:t>
            </a:r>
            <a:endParaRPr sz="1800" b="0" i="0" u="none" strike="noStrike" cap="none" dirty="0">
              <a:solidFill>
                <a:srgbClr val="000000"/>
              </a:solidFill>
              <a:latin typeface="Arial"/>
              <a:ea typeface="Arial"/>
              <a:cs typeface="Arial"/>
              <a:sym typeface="Arial"/>
            </a:endParaRPr>
          </a:p>
        </p:txBody>
      </p:sp>
      <p:sp>
        <p:nvSpPr>
          <p:cNvPr id="320" name="Google Shape;320;p1"/>
          <p:cNvSpPr txBox="1"/>
          <p:nvPr/>
        </p:nvSpPr>
        <p:spPr>
          <a:xfrm>
            <a:off x="534109" y="4780438"/>
            <a:ext cx="1502195"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Use Copy ID when needing to share or reference a job.</a:t>
            </a:r>
            <a:endParaRPr sz="1800" b="0" i="0" u="none" strike="noStrike" cap="none">
              <a:solidFill>
                <a:srgbClr val="000000"/>
              </a:solidFill>
              <a:latin typeface="Arial"/>
              <a:ea typeface="Arial"/>
              <a:cs typeface="Arial"/>
              <a:sym typeface="Arial"/>
            </a:endParaRPr>
          </a:p>
        </p:txBody>
      </p:sp>
      <p:sp>
        <p:nvSpPr>
          <p:cNvPr id="321" name="Google Shape;321;p1"/>
          <p:cNvSpPr/>
          <p:nvPr/>
        </p:nvSpPr>
        <p:spPr>
          <a:xfrm>
            <a:off x="11174507" y="1483656"/>
            <a:ext cx="484095" cy="2985247"/>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22" name="Google Shape;322;p1"/>
          <p:cNvCxnSpPr>
            <a:stCxn id="317" idx="0"/>
            <a:endCxn id="321" idx="2"/>
          </p:cNvCxnSpPr>
          <p:nvPr/>
        </p:nvCxnSpPr>
        <p:spPr>
          <a:xfrm flipV="1">
            <a:off x="11370875" y="4468903"/>
            <a:ext cx="45680" cy="605847"/>
          </a:xfrm>
          <a:prstGeom prst="straightConnector1">
            <a:avLst/>
          </a:prstGeom>
          <a:noFill/>
          <a:ln w="19050" cap="flat" cmpd="sng">
            <a:solidFill>
              <a:schemeClr val="accent1"/>
            </a:solidFill>
            <a:prstDash val="solid"/>
            <a:miter lim="800000"/>
            <a:headEnd type="none" w="sm" len="sm"/>
            <a:tailEnd type="triangle" w="med" len="med"/>
          </a:ln>
        </p:spPr>
      </p:cxnSp>
      <p:cxnSp>
        <p:nvCxnSpPr>
          <p:cNvPr id="323" name="Google Shape;323;p1"/>
          <p:cNvCxnSpPr/>
          <p:nvPr/>
        </p:nvCxnSpPr>
        <p:spPr>
          <a:xfrm>
            <a:off x="11354571" y="501055"/>
            <a:ext cx="366000" cy="208200"/>
          </a:xfrm>
          <a:prstGeom prst="straightConnector1">
            <a:avLst/>
          </a:prstGeom>
          <a:noFill/>
          <a:ln w="19050" cap="flat" cmpd="sng">
            <a:solidFill>
              <a:schemeClr val="accent1"/>
            </a:solidFill>
            <a:prstDash val="solid"/>
            <a:miter lim="800000"/>
            <a:headEnd type="none" w="sm" len="sm"/>
            <a:tailEnd type="triangle" w="med" len="med"/>
          </a:ln>
        </p:spPr>
      </p:cxnSp>
      <p:sp>
        <p:nvSpPr>
          <p:cNvPr id="324" name="Google Shape;324;p1"/>
          <p:cNvSpPr/>
          <p:nvPr/>
        </p:nvSpPr>
        <p:spPr>
          <a:xfrm>
            <a:off x="623047" y="4217895"/>
            <a:ext cx="649493" cy="174811"/>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325" name="Google Shape;325;p1"/>
          <p:cNvCxnSpPr>
            <a:stCxn id="320" idx="0"/>
          </p:cNvCxnSpPr>
          <p:nvPr/>
        </p:nvCxnSpPr>
        <p:spPr>
          <a:xfrm rot="10800000">
            <a:off x="1036207" y="4385938"/>
            <a:ext cx="249000" cy="3945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326" name="Google Shape;326;p1"/>
          <p:cNvCxnSpPr>
            <a:cxnSpLocks/>
            <a:stCxn id="319" idx="2"/>
          </p:cNvCxnSpPr>
          <p:nvPr/>
        </p:nvCxnSpPr>
        <p:spPr>
          <a:xfrm flipH="1">
            <a:off x="1505447" y="465401"/>
            <a:ext cx="645599" cy="596917"/>
          </a:xfrm>
          <a:prstGeom prst="straightConnector1">
            <a:avLst/>
          </a:prstGeom>
          <a:noFill/>
          <a:ln w="19050" cap="flat" cmpd="sng">
            <a:solidFill>
              <a:schemeClr val="accent1"/>
            </a:solidFill>
            <a:prstDash val="solid"/>
            <a:miter lim="800000"/>
            <a:headEnd type="none" w="sm" len="sm"/>
            <a:tailEnd type="triangle" w="med" len="med"/>
          </a:ln>
        </p:spPr>
      </p:cxnSp>
      <p:sp>
        <p:nvSpPr>
          <p:cNvPr id="327" name="Google Shape;327;p1"/>
          <p:cNvSpPr/>
          <p:nvPr/>
        </p:nvSpPr>
        <p:spPr>
          <a:xfrm>
            <a:off x="62752" y="1130706"/>
            <a:ext cx="2980159" cy="828082"/>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8" name="Google Shape;328;p1"/>
          <p:cNvSpPr/>
          <p:nvPr/>
        </p:nvSpPr>
        <p:spPr>
          <a:xfrm>
            <a:off x="8385635" y="1452257"/>
            <a:ext cx="484200" cy="2985300"/>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9" name="Google Shape;329;p1"/>
          <p:cNvSpPr txBox="1"/>
          <p:nvPr/>
        </p:nvSpPr>
        <p:spPr>
          <a:xfrm>
            <a:off x="7037800" y="4996250"/>
            <a:ext cx="11460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Use </a:t>
            </a:r>
            <a:r>
              <a:rPr lang="en-US" sz="1000" b="1" i="0" u="none" strike="noStrike" cap="none">
                <a:solidFill>
                  <a:schemeClr val="dk1"/>
                </a:solidFill>
                <a:latin typeface="Arial"/>
                <a:ea typeface="Arial"/>
                <a:cs typeface="Arial"/>
                <a:sym typeface="Arial"/>
              </a:rPr>
              <a:t>Parameters </a:t>
            </a:r>
            <a:r>
              <a:rPr lang="en-US" sz="1000" b="0" i="0" u="none" strike="noStrike" cap="none">
                <a:solidFill>
                  <a:schemeClr val="dk1"/>
                </a:solidFill>
                <a:latin typeface="Arial"/>
                <a:ea typeface="Arial"/>
                <a:cs typeface="Arial"/>
                <a:sym typeface="Arial"/>
              </a:rPr>
              <a:t>to visualize the configuration of your job request</a:t>
            </a:r>
            <a:endParaRPr sz="1800" b="0" i="0" u="none" strike="noStrike" cap="none">
              <a:solidFill>
                <a:srgbClr val="000000"/>
              </a:solidFill>
              <a:latin typeface="Arial"/>
              <a:ea typeface="Arial"/>
              <a:cs typeface="Arial"/>
              <a:sym typeface="Arial"/>
            </a:endParaRPr>
          </a:p>
        </p:txBody>
      </p:sp>
      <p:cxnSp>
        <p:nvCxnSpPr>
          <p:cNvPr id="330" name="Google Shape;330;p1"/>
          <p:cNvCxnSpPr>
            <a:stCxn id="329" idx="0"/>
            <a:endCxn id="328" idx="2"/>
          </p:cNvCxnSpPr>
          <p:nvPr/>
        </p:nvCxnSpPr>
        <p:spPr>
          <a:xfrm flipV="1">
            <a:off x="7610800" y="4437557"/>
            <a:ext cx="1016935" cy="558693"/>
          </a:xfrm>
          <a:prstGeom prst="straightConnector1">
            <a:avLst/>
          </a:prstGeom>
          <a:noFill/>
          <a:ln w="19050" cap="flat" cmpd="sng">
            <a:solidFill>
              <a:schemeClr val="accent1"/>
            </a:solidFill>
            <a:prstDash val="solid"/>
            <a:miter lim="800000"/>
            <a:headEnd type="none" w="sm" len="sm"/>
            <a:tailEnd type="triangle" w="med" len="med"/>
          </a:ln>
        </p:spPr>
      </p:cxnSp>
      <p:sp>
        <p:nvSpPr>
          <p:cNvPr id="331" name="Google Shape;331;p1"/>
          <p:cNvSpPr/>
          <p:nvPr/>
        </p:nvSpPr>
        <p:spPr>
          <a:xfrm>
            <a:off x="9896907" y="1452250"/>
            <a:ext cx="609300" cy="2985300"/>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2" name="Google Shape;332;p1"/>
          <p:cNvSpPr txBox="1"/>
          <p:nvPr/>
        </p:nvSpPr>
        <p:spPr>
          <a:xfrm>
            <a:off x="8787152" y="660975"/>
            <a:ext cx="1735800" cy="554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Click the icon to Download the data generated by the request.</a:t>
            </a:r>
            <a:endParaRPr sz="1000" b="0" i="0" u="none" strike="noStrike" cap="none">
              <a:solidFill>
                <a:schemeClr val="dk1"/>
              </a:solidFill>
              <a:latin typeface="Arial"/>
              <a:ea typeface="Arial"/>
              <a:cs typeface="Arial"/>
              <a:sym typeface="Arial"/>
            </a:endParaRPr>
          </a:p>
        </p:txBody>
      </p:sp>
      <p:cxnSp>
        <p:nvCxnSpPr>
          <p:cNvPr id="333" name="Google Shape;333;p1"/>
          <p:cNvCxnSpPr>
            <a:stCxn id="332" idx="2"/>
            <a:endCxn id="331" idx="0"/>
          </p:cNvCxnSpPr>
          <p:nvPr/>
        </p:nvCxnSpPr>
        <p:spPr>
          <a:xfrm>
            <a:off x="9655052" y="1215075"/>
            <a:ext cx="546505" cy="237175"/>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2"/>
          <p:cNvSpPr txBox="1"/>
          <p:nvPr/>
        </p:nvSpPr>
        <p:spPr>
          <a:xfrm>
            <a:off x="273424" y="222489"/>
            <a:ext cx="1653988"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Under the </a:t>
            </a:r>
            <a:r>
              <a:rPr lang="en-US" sz="1000" b="1" i="0" u="none" strike="noStrike" cap="none" dirty="0">
                <a:solidFill>
                  <a:schemeClr val="dk1"/>
                </a:solidFill>
                <a:latin typeface="Arial"/>
                <a:ea typeface="Arial"/>
                <a:cs typeface="Arial"/>
                <a:sym typeface="Arial"/>
              </a:rPr>
              <a:t>About</a:t>
            </a:r>
            <a:r>
              <a:rPr lang="en-US" sz="1000" b="0" i="0" u="none" strike="noStrike" cap="none" dirty="0">
                <a:solidFill>
                  <a:schemeClr val="dk1"/>
                </a:solidFill>
                <a:latin typeface="Arial"/>
                <a:ea typeface="Arial"/>
                <a:cs typeface="Arial"/>
                <a:sym typeface="Arial"/>
              </a:rPr>
              <a:t> tab, the interface explains the two core assessment types</a:t>
            </a:r>
            <a:endParaRPr sz="1800" b="0" i="0" u="none" strike="noStrike" cap="none" dirty="0">
              <a:solidFill>
                <a:srgbClr val="000000"/>
              </a:solidFill>
              <a:latin typeface="Arial"/>
              <a:ea typeface="Arial"/>
              <a:cs typeface="Arial"/>
              <a:sym typeface="Arial"/>
            </a:endParaRPr>
          </a:p>
        </p:txBody>
      </p:sp>
      <p:sp>
        <p:nvSpPr>
          <p:cNvPr id="94" name="Google Shape;94;p2"/>
          <p:cNvSpPr txBox="1"/>
          <p:nvPr/>
        </p:nvSpPr>
        <p:spPr>
          <a:xfrm>
            <a:off x="9064348" y="3607881"/>
            <a:ext cx="2586318" cy="8617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The </a:t>
            </a:r>
            <a:r>
              <a:rPr lang="en-US" sz="1000" b="1" i="0" u="none" strike="noStrike" cap="none" dirty="0">
                <a:solidFill>
                  <a:schemeClr val="dk1"/>
                </a:solidFill>
                <a:latin typeface="Arial"/>
                <a:ea typeface="Arial"/>
                <a:cs typeface="Arial"/>
                <a:sym typeface="Arial"/>
              </a:rPr>
              <a:t>Basic Assessment </a:t>
            </a:r>
            <a:r>
              <a:rPr lang="en-US" sz="1000" b="0" i="0" u="none" strike="noStrike" cap="none" dirty="0">
                <a:solidFill>
                  <a:schemeClr val="dk1"/>
                </a:solidFill>
                <a:latin typeface="Arial"/>
                <a:ea typeface="Arial"/>
                <a:cs typeface="Arial"/>
                <a:sym typeface="Arial"/>
              </a:rPr>
              <a:t>allows users to visualize and download monthly average values of Global Horizontal Irradiance (GHI) and Direct Normal Irradiance (DNI) for any geographic location.</a:t>
            </a:r>
            <a:endParaRPr sz="1800" b="0" i="0" u="none" strike="noStrike" cap="none" dirty="0">
              <a:solidFill>
                <a:srgbClr val="000000"/>
              </a:solidFill>
              <a:latin typeface="Arial"/>
              <a:ea typeface="Arial"/>
              <a:cs typeface="Arial"/>
              <a:sym typeface="Arial"/>
            </a:endParaRPr>
          </a:p>
        </p:txBody>
      </p:sp>
      <p:sp>
        <p:nvSpPr>
          <p:cNvPr id="95" name="Google Shape;95;p2"/>
          <p:cNvSpPr txBox="1"/>
          <p:nvPr/>
        </p:nvSpPr>
        <p:spPr>
          <a:xfrm>
            <a:off x="116196" y="4780135"/>
            <a:ext cx="2649000" cy="1169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The </a:t>
            </a:r>
            <a:r>
              <a:rPr lang="en-US" sz="1000" b="1" i="0" u="none" strike="noStrike" cap="none" dirty="0">
                <a:solidFill>
                  <a:schemeClr val="dk1"/>
                </a:solidFill>
                <a:latin typeface="Arial"/>
                <a:ea typeface="Arial"/>
                <a:cs typeface="Arial"/>
                <a:sym typeface="Arial"/>
              </a:rPr>
              <a:t>Advanced Assessment </a:t>
            </a:r>
            <a:r>
              <a:rPr lang="en-US" sz="1000" b="0" i="0" u="none" strike="noStrike" cap="none" dirty="0">
                <a:solidFill>
                  <a:schemeClr val="dk1"/>
                </a:solidFill>
                <a:latin typeface="Arial"/>
                <a:ea typeface="Arial"/>
                <a:cs typeface="Arial"/>
                <a:sym typeface="Arial"/>
              </a:rPr>
              <a:t>builds on the Basic version by incorporating power production estimations. It considers solar park specifications like panel tilt, azimuth angle, and the type of solar tracking system (fixed, single-axis, or dual-axis), and is fully automated for accurate forecasting.</a:t>
            </a:r>
            <a:endParaRPr sz="1800" b="0" i="0" u="none" strike="noStrike" cap="none" dirty="0">
              <a:solidFill>
                <a:srgbClr val="000000"/>
              </a:solidFill>
              <a:latin typeface="Arial"/>
              <a:ea typeface="Arial"/>
              <a:cs typeface="Arial"/>
              <a:sym typeface="Arial"/>
            </a:endParaRPr>
          </a:p>
        </p:txBody>
      </p:sp>
      <p:sp>
        <p:nvSpPr>
          <p:cNvPr id="96" name="Google Shape;96;p2"/>
          <p:cNvSpPr txBox="1"/>
          <p:nvPr/>
        </p:nvSpPr>
        <p:spPr>
          <a:xfrm>
            <a:off x="9020993" y="981568"/>
            <a:ext cx="2850776"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To demonstrate a real-world application and a chart that visually compares and includes a </a:t>
            </a:r>
            <a:r>
              <a:rPr lang="en-US" sz="1000" b="1" i="0" u="none" strike="noStrike" cap="none" dirty="0">
                <a:solidFill>
                  <a:schemeClr val="dk1"/>
                </a:solidFill>
                <a:latin typeface="Arial"/>
                <a:ea typeface="Arial"/>
                <a:cs typeface="Arial"/>
                <a:sym typeface="Arial"/>
              </a:rPr>
              <a:t>Use Case Demonstration. </a:t>
            </a:r>
            <a:endParaRPr sz="1000" b="1" i="0" u="none" strike="noStrike" cap="none" dirty="0">
              <a:solidFill>
                <a:srgbClr val="000000"/>
              </a:solidFill>
              <a:latin typeface="Arial"/>
              <a:ea typeface="Arial"/>
              <a:cs typeface="Arial"/>
              <a:sym typeface="Arial"/>
            </a:endParaRPr>
          </a:p>
        </p:txBody>
      </p:sp>
      <p:cxnSp>
        <p:nvCxnSpPr>
          <p:cNvPr id="97" name="Google Shape;97;p2"/>
          <p:cNvCxnSpPr>
            <a:stCxn id="93" idx="3"/>
          </p:cNvCxnSpPr>
          <p:nvPr/>
        </p:nvCxnSpPr>
        <p:spPr>
          <a:xfrm rot="10800000" flipH="1">
            <a:off x="1927412" y="493768"/>
            <a:ext cx="770400" cy="57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8" name="Google Shape;98;p2"/>
          <p:cNvCxnSpPr>
            <a:cxnSpLocks/>
            <a:stCxn id="94" idx="1"/>
          </p:cNvCxnSpPr>
          <p:nvPr/>
        </p:nvCxnSpPr>
        <p:spPr>
          <a:xfrm flipH="1">
            <a:off x="6927293" y="4038748"/>
            <a:ext cx="2137055" cy="3429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9" name="Google Shape;99;p2"/>
          <p:cNvCxnSpPr>
            <a:cxnSpLocks/>
            <a:stCxn id="95" idx="3"/>
          </p:cNvCxnSpPr>
          <p:nvPr/>
        </p:nvCxnSpPr>
        <p:spPr>
          <a:xfrm>
            <a:off x="2765196" y="5364985"/>
            <a:ext cx="94171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00" name="Google Shape;100;p2"/>
          <p:cNvCxnSpPr>
            <a:cxnSpLocks/>
            <a:stCxn id="96" idx="1"/>
          </p:cNvCxnSpPr>
          <p:nvPr/>
        </p:nvCxnSpPr>
        <p:spPr>
          <a:xfrm flipH="1">
            <a:off x="6927293" y="1258547"/>
            <a:ext cx="2093700" cy="368547"/>
          </a:xfrm>
          <a:prstGeom prst="straightConnector1">
            <a:avLst/>
          </a:prstGeom>
          <a:noFill/>
          <a:ln w="19050" cap="flat" cmpd="sng">
            <a:solidFill>
              <a:schemeClr val="accent1"/>
            </a:solidFill>
            <a:prstDash val="solid"/>
            <a:miter lim="800000"/>
            <a:headEnd type="none" w="sm" len="sm"/>
            <a:tailEnd type="triangle" w="med" len="med"/>
          </a:ln>
        </p:spPr>
      </p:cxnSp>
      <p:sp>
        <p:nvSpPr>
          <p:cNvPr id="101" name="Google Shape;101;p2"/>
          <p:cNvSpPr txBox="1"/>
          <p:nvPr/>
        </p:nvSpPr>
        <p:spPr>
          <a:xfrm>
            <a:off x="9159689" y="2043948"/>
            <a:ext cx="2805953" cy="13233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This section features an image of a solar park and describes how KINIGOS SA, a subsidiary of Quest Energy SA, uses this forecasting tool to improve the performance of its solar stations in Greece. The case study emphasizes how the service enhances efficiency and supports data-driven decisions for large-scale solar operations.</a:t>
            </a:r>
            <a:endParaRPr sz="1400" b="0" i="0" u="none" strike="noStrike" cap="none" dirty="0">
              <a:solidFill>
                <a:srgbClr val="000000"/>
              </a:solidFill>
              <a:latin typeface="Arial"/>
              <a:ea typeface="Arial"/>
              <a:cs typeface="Arial"/>
              <a:sym typeface="Arial"/>
            </a:endParaRPr>
          </a:p>
        </p:txBody>
      </p:sp>
      <p:cxnSp>
        <p:nvCxnSpPr>
          <p:cNvPr id="102" name="Google Shape;102;p2"/>
          <p:cNvCxnSpPr>
            <a:cxnSpLocks/>
            <a:stCxn id="101" idx="1"/>
          </p:cNvCxnSpPr>
          <p:nvPr/>
        </p:nvCxnSpPr>
        <p:spPr>
          <a:xfrm flipH="1" flipV="1">
            <a:off x="6927293" y="2215753"/>
            <a:ext cx="2232396" cy="489895"/>
          </a:xfrm>
          <a:prstGeom prst="straightConnector1">
            <a:avLst/>
          </a:prstGeom>
          <a:noFill/>
          <a:ln w="19050" cap="flat" cmpd="sng">
            <a:solidFill>
              <a:schemeClr val="accent1"/>
            </a:solidFill>
            <a:prstDash val="solid"/>
            <a:miter lim="800000"/>
            <a:headEnd type="none" w="sm" len="sm"/>
            <a:tailEnd type="triangle" w="med" len="med"/>
          </a:ln>
        </p:spPr>
      </p:cxnSp>
      <p:pic>
        <p:nvPicPr>
          <p:cNvPr id="3" name="Picture 2">
            <a:extLst>
              <a:ext uri="{FF2B5EF4-FFF2-40B4-BE49-F238E27FC236}">
                <a16:creationId xmlns:a16="http://schemas.microsoft.com/office/drawing/2014/main" id="{89634338-EE39-2D82-0E32-DCB56F614C49}"/>
              </a:ext>
            </a:extLst>
          </p:cNvPr>
          <p:cNvPicPr>
            <a:picLocks noChangeAspect="1"/>
          </p:cNvPicPr>
          <p:nvPr/>
        </p:nvPicPr>
        <p:blipFill>
          <a:blip r:embed="rId3"/>
          <a:stretch>
            <a:fillRect/>
          </a:stretch>
        </p:blipFill>
        <p:spPr>
          <a:xfrm>
            <a:off x="3962807" y="0"/>
            <a:ext cx="2964486" cy="6858000"/>
          </a:xfrm>
          <a:prstGeom prst="rect">
            <a:avLst/>
          </a:prstGeom>
        </p:spPr>
      </p:pic>
      <p:sp>
        <p:nvSpPr>
          <p:cNvPr id="92" name="Google Shape;92;p2"/>
          <p:cNvSpPr/>
          <p:nvPr/>
        </p:nvSpPr>
        <p:spPr>
          <a:xfrm>
            <a:off x="3868421" y="1344707"/>
            <a:ext cx="3003026" cy="5463594"/>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 name="Picture 2">
            <a:extLst>
              <a:ext uri="{FF2B5EF4-FFF2-40B4-BE49-F238E27FC236}">
                <a16:creationId xmlns:a16="http://schemas.microsoft.com/office/drawing/2014/main" id="{89B0C522-780D-6552-5569-A4C4D3A5567C}"/>
              </a:ext>
            </a:extLst>
          </p:cNvPr>
          <p:cNvPicPr>
            <a:picLocks noChangeAspect="1"/>
          </p:cNvPicPr>
          <p:nvPr/>
        </p:nvPicPr>
        <p:blipFill>
          <a:blip r:embed="rId3"/>
          <a:stretch>
            <a:fillRect/>
          </a:stretch>
        </p:blipFill>
        <p:spPr>
          <a:xfrm>
            <a:off x="389422" y="0"/>
            <a:ext cx="8316126" cy="6766869"/>
          </a:xfrm>
          <a:prstGeom prst="rect">
            <a:avLst/>
          </a:prstGeom>
        </p:spPr>
      </p:pic>
      <p:sp>
        <p:nvSpPr>
          <p:cNvPr id="108" name="Google Shape;108;p3"/>
          <p:cNvSpPr txBox="1"/>
          <p:nvPr/>
        </p:nvSpPr>
        <p:spPr>
          <a:xfrm>
            <a:off x="8991598" y="1446963"/>
            <a:ext cx="3065929" cy="5539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Basic</a:t>
            </a:r>
            <a:r>
              <a:rPr lang="en-US" sz="1000" b="0" i="0" u="none" strike="noStrike" cap="none">
                <a:solidFill>
                  <a:schemeClr val="dk1"/>
                </a:solidFill>
                <a:latin typeface="Arial"/>
                <a:ea typeface="Arial"/>
                <a:cs typeface="Arial"/>
                <a:sym typeface="Arial"/>
              </a:rPr>
              <a:t> tab of the Solar Energy Assessment tool lets users retrieve monthly solar radiation data to support site-specific solar energy planning.</a:t>
            </a:r>
            <a:endParaRPr sz="1400" b="0" i="0" u="none" strike="noStrike" cap="none">
              <a:solidFill>
                <a:srgbClr val="000000"/>
              </a:solidFill>
              <a:latin typeface="Arial"/>
              <a:ea typeface="Arial"/>
              <a:cs typeface="Arial"/>
              <a:sym typeface="Arial"/>
            </a:endParaRPr>
          </a:p>
        </p:txBody>
      </p:sp>
      <p:sp>
        <p:nvSpPr>
          <p:cNvPr id="109" name="Google Shape;109;p3"/>
          <p:cNvSpPr txBox="1"/>
          <p:nvPr/>
        </p:nvSpPr>
        <p:spPr>
          <a:xfrm>
            <a:off x="9106647" y="3337869"/>
            <a:ext cx="2950880"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By entering a </a:t>
            </a:r>
            <a:r>
              <a:rPr lang="en-US" sz="1000" b="1" i="0" u="none" strike="noStrike" cap="none">
                <a:solidFill>
                  <a:schemeClr val="dk1"/>
                </a:solidFill>
                <a:latin typeface="Arial"/>
                <a:ea typeface="Arial"/>
                <a:cs typeface="Arial"/>
                <a:sym typeface="Arial"/>
              </a:rPr>
              <a:t>start and end date</a:t>
            </a:r>
            <a:r>
              <a:rPr lang="en-US" sz="1000" b="0" i="0" u="none" strike="noStrike" cap="none">
                <a:solidFill>
                  <a:schemeClr val="dk1"/>
                </a:solidFill>
                <a:latin typeface="Arial"/>
                <a:ea typeface="Arial"/>
                <a:cs typeface="Arial"/>
                <a:sym typeface="Arial"/>
              </a:rPr>
              <a:t>, plus </a:t>
            </a:r>
            <a:r>
              <a:rPr lang="en-US" sz="1000" b="1" i="0" u="none" strike="noStrike" cap="none">
                <a:solidFill>
                  <a:schemeClr val="dk1"/>
                </a:solidFill>
                <a:latin typeface="Arial"/>
                <a:ea typeface="Arial"/>
                <a:cs typeface="Arial"/>
                <a:sym typeface="Arial"/>
              </a:rPr>
              <a:t>latitude and longitude</a:t>
            </a:r>
            <a:r>
              <a:rPr lang="en-US" sz="1000" b="0" i="0" u="none" strike="noStrike" cap="none">
                <a:solidFill>
                  <a:schemeClr val="dk1"/>
                </a:solidFill>
                <a:latin typeface="Arial"/>
                <a:ea typeface="Arial"/>
                <a:cs typeface="Arial"/>
                <a:sym typeface="Arial"/>
              </a:rPr>
              <a:t>, users can generate detailed data on GHI and DNI for any location. An interactive map helps users select coordinates easily.</a:t>
            </a:r>
            <a:endParaRPr sz="1400" b="0" i="0" u="none" strike="noStrike" cap="none">
              <a:solidFill>
                <a:srgbClr val="000000"/>
              </a:solidFill>
              <a:latin typeface="Arial"/>
              <a:ea typeface="Arial"/>
              <a:cs typeface="Arial"/>
              <a:sym typeface="Arial"/>
            </a:endParaRPr>
          </a:p>
        </p:txBody>
      </p:sp>
      <p:sp>
        <p:nvSpPr>
          <p:cNvPr id="110" name="Google Shape;110;p3"/>
          <p:cNvSpPr txBox="1"/>
          <p:nvPr/>
        </p:nvSpPr>
        <p:spPr>
          <a:xfrm>
            <a:off x="9106648" y="5873176"/>
            <a:ext cx="2950880"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After inputting the data, click “</a:t>
            </a:r>
            <a:r>
              <a:rPr lang="en-US" sz="1000" b="1" i="0" u="none" strike="noStrike" cap="none">
                <a:solidFill>
                  <a:schemeClr val="dk1"/>
                </a:solidFill>
                <a:latin typeface="Arial"/>
                <a:ea typeface="Arial"/>
                <a:cs typeface="Arial"/>
                <a:sym typeface="Arial"/>
              </a:rPr>
              <a:t>ORDER</a:t>
            </a:r>
            <a:r>
              <a:rPr lang="en-US" sz="1000" b="0" i="0" u="none" strike="noStrike" cap="none">
                <a:solidFill>
                  <a:schemeClr val="dk1"/>
                </a:solidFill>
                <a:latin typeface="Arial"/>
                <a:ea typeface="Arial"/>
                <a:cs typeface="Arial"/>
                <a:sym typeface="Arial"/>
              </a:rPr>
              <a:t>” to generate the output, which is downloadable as a CSV file in 1-minute, 15-minute, hourly, or monthly intervals. </a:t>
            </a:r>
            <a:endParaRPr sz="1400" b="0" i="0" u="none" strike="noStrike" cap="none">
              <a:solidFill>
                <a:srgbClr val="000000"/>
              </a:solidFill>
              <a:latin typeface="Arial"/>
              <a:ea typeface="Arial"/>
              <a:cs typeface="Arial"/>
              <a:sym typeface="Arial"/>
            </a:endParaRPr>
          </a:p>
        </p:txBody>
      </p:sp>
      <p:sp>
        <p:nvSpPr>
          <p:cNvPr id="111" name="Google Shape;111;p3"/>
          <p:cNvSpPr/>
          <p:nvPr/>
        </p:nvSpPr>
        <p:spPr>
          <a:xfrm>
            <a:off x="540067" y="2743200"/>
            <a:ext cx="7931579" cy="3285565"/>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2" name="Google Shape;112;p3"/>
          <p:cNvCxnSpPr/>
          <p:nvPr/>
        </p:nvCxnSpPr>
        <p:spPr>
          <a:xfrm rot="10800000">
            <a:off x="8471647" y="3706205"/>
            <a:ext cx="648447"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13" name="Google Shape;113;p3"/>
          <p:cNvCxnSpPr>
            <a:stCxn id="110" idx="1"/>
          </p:cNvCxnSpPr>
          <p:nvPr/>
        </p:nvCxnSpPr>
        <p:spPr>
          <a:xfrm flipH="1">
            <a:off x="8534548" y="6227099"/>
            <a:ext cx="572100" cy="2454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14" name="Google Shape;114;p3"/>
          <p:cNvCxnSpPr>
            <a:stCxn id="108" idx="1"/>
          </p:cNvCxnSpPr>
          <p:nvPr/>
        </p:nvCxnSpPr>
        <p:spPr>
          <a:xfrm rot="10800000">
            <a:off x="8534398" y="1723962"/>
            <a:ext cx="457200" cy="0"/>
          </a:xfrm>
          <a:prstGeom prst="straightConnector1">
            <a:avLst/>
          </a:prstGeom>
          <a:noFill/>
          <a:ln w="19050" cap="flat" cmpd="sng">
            <a:solidFill>
              <a:schemeClr val="accent1"/>
            </a:solidFill>
            <a:prstDash val="solid"/>
            <a:miter lim="800000"/>
            <a:headEnd type="none" w="sm" len="sm"/>
            <a:tailEnd type="triangle" w="med" len="med"/>
          </a:ln>
        </p:spPr>
      </p:cxnSp>
      <p:sp>
        <p:nvSpPr>
          <p:cNvPr id="115" name="Google Shape;115;p3"/>
          <p:cNvSpPr txBox="1"/>
          <p:nvPr/>
        </p:nvSpPr>
        <p:spPr>
          <a:xfrm>
            <a:off x="4838700" y="6150154"/>
            <a:ext cx="1710018"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Use the “</a:t>
            </a:r>
            <a:r>
              <a:rPr lang="en-US" sz="1000" b="1" i="0" u="none" strike="noStrike" cap="none">
                <a:solidFill>
                  <a:schemeClr val="dk1"/>
                </a:solidFill>
                <a:latin typeface="Arial"/>
                <a:ea typeface="Arial"/>
                <a:cs typeface="Arial"/>
                <a:sym typeface="Arial"/>
              </a:rPr>
              <a:t>CLEAR</a:t>
            </a:r>
            <a:r>
              <a:rPr lang="en-US" sz="1000" b="0" i="0" u="none" strike="noStrike" cap="none">
                <a:solidFill>
                  <a:schemeClr val="dk1"/>
                </a:solidFill>
                <a:latin typeface="Arial"/>
                <a:ea typeface="Arial"/>
                <a:cs typeface="Arial"/>
                <a:sym typeface="Arial"/>
              </a:rPr>
              <a:t>” button to reset all fields. The map supports zooming for precise location targeting.</a:t>
            </a:r>
            <a:endParaRPr sz="1400" b="0" i="0" u="none" strike="noStrike" cap="none">
              <a:solidFill>
                <a:srgbClr val="000000"/>
              </a:solidFill>
              <a:latin typeface="Arial"/>
              <a:ea typeface="Arial"/>
              <a:cs typeface="Arial"/>
              <a:sym typeface="Arial"/>
            </a:endParaRPr>
          </a:p>
        </p:txBody>
      </p:sp>
      <p:cxnSp>
        <p:nvCxnSpPr>
          <p:cNvPr id="116" name="Google Shape;116;p3"/>
          <p:cNvCxnSpPr>
            <a:stCxn id="115" idx="3"/>
          </p:cNvCxnSpPr>
          <p:nvPr/>
        </p:nvCxnSpPr>
        <p:spPr>
          <a:xfrm>
            <a:off x="6548718" y="6504077"/>
            <a:ext cx="775500" cy="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3" name="Picture 2">
            <a:extLst>
              <a:ext uri="{FF2B5EF4-FFF2-40B4-BE49-F238E27FC236}">
                <a16:creationId xmlns:a16="http://schemas.microsoft.com/office/drawing/2014/main" id="{8A2278D4-664A-E4C1-90DD-8F82547A8E97}"/>
              </a:ext>
            </a:extLst>
          </p:cNvPr>
          <p:cNvPicPr>
            <a:picLocks noChangeAspect="1"/>
          </p:cNvPicPr>
          <p:nvPr/>
        </p:nvPicPr>
        <p:blipFill>
          <a:blip r:embed="rId3"/>
          <a:stretch>
            <a:fillRect/>
          </a:stretch>
        </p:blipFill>
        <p:spPr>
          <a:xfrm>
            <a:off x="53224" y="0"/>
            <a:ext cx="7764470" cy="6858000"/>
          </a:xfrm>
          <a:prstGeom prst="rect">
            <a:avLst/>
          </a:prstGeom>
        </p:spPr>
      </p:pic>
      <p:sp>
        <p:nvSpPr>
          <p:cNvPr id="122" name="Google Shape;122;p4"/>
          <p:cNvSpPr txBox="1"/>
          <p:nvPr/>
        </p:nvSpPr>
        <p:spPr>
          <a:xfrm>
            <a:off x="9246065" y="2086067"/>
            <a:ext cx="2453069"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To use it, users must enter a start and end date, as well as the latitude and longitude of the site. A map is provided for geographic reference and zoom functionality to help locate the site more accurately.</a:t>
            </a:r>
            <a:endParaRPr sz="1400" b="0" i="0" u="none" strike="noStrike" cap="none">
              <a:solidFill>
                <a:srgbClr val="000000"/>
              </a:solidFill>
              <a:latin typeface="Arial"/>
              <a:ea typeface="Arial"/>
              <a:cs typeface="Arial"/>
              <a:sym typeface="Arial"/>
            </a:endParaRPr>
          </a:p>
        </p:txBody>
      </p:sp>
      <p:sp>
        <p:nvSpPr>
          <p:cNvPr id="123" name="Google Shape;123;p4"/>
          <p:cNvSpPr txBox="1"/>
          <p:nvPr/>
        </p:nvSpPr>
        <p:spPr>
          <a:xfrm>
            <a:off x="9314330" y="5513753"/>
            <a:ext cx="2545976" cy="86173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Once all fields are complete, clicking “SEND” generates a downloadable CSV file containing solar radiation and production data at resolutions of 1-minute, 15-minute, hourly, or monthly. </a:t>
            </a:r>
            <a:endParaRPr sz="1400" b="0" i="0" u="none" strike="noStrike" cap="none">
              <a:solidFill>
                <a:srgbClr val="000000"/>
              </a:solidFill>
              <a:latin typeface="Arial"/>
              <a:ea typeface="Arial"/>
              <a:cs typeface="Arial"/>
              <a:sym typeface="Arial"/>
            </a:endParaRPr>
          </a:p>
        </p:txBody>
      </p:sp>
      <p:sp>
        <p:nvSpPr>
          <p:cNvPr id="124" name="Google Shape;124;p4"/>
          <p:cNvSpPr txBox="1"/>
          <p:nvPr/>
        </p:nvSpPr>
        <p:spPr>
          <a:xfrm>
            <a:off x="9302616" y="618558"/>
            <a:ext cx="25011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dirty="0">
                <a:solidFill>
                  <a:schemeClr val="dk1"/>
                </a:solidFill>
                <a:latin typeface="Arial"/>
                <a:ea typeface="Arial"/>
                <a:cs typeface="Arial"/>
                <a:sym typeface="Arial"/>
              </a:rPr>
              <a:t>The Advanced section allows users to generate advanced solar radiation and energy output estimates customized for solar park configurations.</a:t>
            </a:r>
            <a:endParaRPr sz="1400" b="0" i="0" u="none" strike="noStrike" cap="none" dirty="0">
              <a:solidFill>
                <a:srgbClr val="000000"/>
              </a:solidFill>
              <a:latin typeface="Arial"/>
              <a:ea typeface="Arial"/>
              <a:cs typeface="Arial"/>
              <a:sym typeface="Arial"/>
            </a:endParaRPr>
          </a:p>
        </p:txBody>
      </p:sp>
      <p:sp>
        <p:nvSpPr>
          <p:cNvPr id="125" name="Google Shape;125;p4"/>
          <p:cNvSpPr/>
          <p:nvPr/>
        </p:nvSpPr>
        <p:spPr>
          <a:xfrm>
            <a:off x="71718" y="2664900"/>
            <a:ext cx="7799294" cy="3654293"/>
          </a:xfrm>
          <a:prstGeom prst="rect">
            <a:avLst/>
          </a:prstGeom>
          <a:no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6" name="Google Shape;126;p4"/>
          <p:cNvCxnSpPr/>
          <p:nvPr/>
        </p:nvCxnSpPr>
        <p:spPr>
          <a:xfrm flipH="1">
            <a:off x="7517891" y="2486396"/>
            <a:ext cx="1603500" cy="6153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27" name="Google Shape;127;p4"/>
          <p:cNvCxnSpPr/>
          <p:nvPr/>
        </p:nvCxnSpPr>
        <p:spPr>
          <a:xfrm flipH="1">
            <a:off x="6647778" y="954639"/>
            <a:ext cx="2357700" cy="357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28" name="Google Shape;128;p4"/>
          <p:cNvCxnSpPr>
            <a:stCxn id="123" idx="1"/>
          </p:cNvCxnSpPr>
          <p:nvPr/>
        </p:nvCxnSpPr>
        <p:spPr>
          <a:xfrm flipH="1">
            <a:off x="7700630" y="5944620"/>
            <a:ext cx="1613700" cy="666600"/>
          </a:xfrm>
          <a:prstGeom prst="straightConnector1">
            <a:avLst/>
          </a:prstGeom>
          <a:noFill/>
          <a:ln w="19050" cap="flat" cmpd="sng">
            <a:solidFill>
              <a:schemeClr val="accent1"/>
            </a:solidFill>
            <a:prstDash val="solid"/>
            <a:miter lim="800000"/>
            <a:headEnd type="none" w="sm" len="sm"/>
            <a:tailEnd type="triangle" w="med" len="med"/>
          </a:ln>
        </p:spPr>
      </p:cxnSp>
      <p:sp>
        <p:nvSpPr>
          <p:cNvPr id="129" name="Google Shape;129;p4"/>
          <p:cNvSpPr txBox="1"/>
          <p:nvPr/>
        </p:nvSpPr>
        <p:spPr>
          <a:xfrm>
            <a:off x="9246066" y="3562010"/>
            <a:ext cx="2614239" cy="11695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In addition to location and date, users must input key system parameters including panel tilt (0–90°), azimuth (0–360°), tracking type (fixed, single-axis, or dual-axis), and capacity (in kW). These inputs are used to calculate a detailed estimate of solar power production.</a:t>
            </a:r>
            <a:endParaRPr sz="1400" b="0" i="0" u="none" strike="noStrike" cap="none">
              <a:solidFill>
                <a:srgbClr val="000000"/>
              </a:solidFill>
              <a:latin typeface="Arial"/>
              <a:ea typeface="Arial"/>
              <a:cs typeface="Arial"/>
              <a:sym typeface="Arial"/>
            </a:endParaRPr>
          </a:p>
        </p:txBody>
      </p:sp>
      <p:sp>
        <p:nvSpPr>
          <p:cNvPr id="130" name="Google Shape;130;p4"/>
          <p:cNvSpPr txBox="1"/>
          <p:nvPr/>
        </p:nvSpPr>
        <p:spPr>
          <a:xfrm>
            <a:off x="3823517" y="6370633"/>
            <a:ext cx="1734601"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The “CLEAR” button resets the form to start over.</a:t>
            </a:r>
            <a:endParaRPr sz="1400" b="0" i="0" u="none" strike="noStrike" cap="none">
              <a:solidFill>
                <a:srgbClr val="000000"/>
              </a:solidFill>
              <a:latin typeface="Arial"/>
              <a:ea typeface="Arial"/>
              <a:cs typeface="Arial"/>
              <a:sym typeface="Arial"/>
            </a:endParaRPr>
          </a:p>
        </p:txBody>
      </p:sp>
      <p:cxnSp>
        <p:nvCxnSpPr>
          <p:cNvPr id="131" name="Google Shape;131;p4"/>
          <p:cNvCxnSpPr/>
          <p:nvPr/>
        </p:nvCxnSpPr>
        <p:spPr>
          <a:xfrm>
            <a:off x="5248866" y="6611220"/>
            <a:ext cx="11160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32" name="Google Shape;132;p4"/>
          <p:cNvCxnSpPr>
            <a:stCxn id="129" idx="1"/>
          </p:cNvCxnSpPr>
          <p:nvPr/>
        </p:nvCxnSpPr>
        <p:spPr>
          <a:xfrm flipH="1">
            <a:off x="5248866" y="4146766"/>
            <a:ext cx="3997200" cy="171150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txBox="1"/>
          <p:nvPr/>
        </p:nvSpPr>
        <p:spPr>
          <a:xfrm>
            <a:off x="8360568" y="2990666"/>
            <a:ext cx="3270000" cy="1169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In the lower half of the page, users can view Wind Resource Data outputs, including a Wind Speed histogram with its fitted Weibull distribution and a Wind Rose. These visualizations illustrate the variability of wind speed and the frequency of wind directions across different speed ranges, providing valuable insights into the local wind resource characteristics.</a:t>
            </a:r>
            <a:endParaRPr sz="1000" b="0" i="0" u="none" strike="noStrike" cap="none">
              <a:solidFill>
                <a:schemeClr val="dk1"/>
              </a:solidFill>
              <a:latin typeface="Arial"/>
              <a:ea typeface="Arial"/>
              <a:cs typeface="Arial"/>
              <a:sym typeface="Arial"/>
            </a:endParaRPr>
          </a:p>
        </p:txBody>
      </p:sp>
      <p:sp>
        <p:nvSpPr>
          <p:cNvPr id="138" name="Google Shape;138;p5"/>
          <p:cNvSpPr txBox="1"/>
          <p:nvPr/>
        </p:nvSpPr>
        <p:spPr>
          <a:xfrm>
            <a:off x="358588" y="68007"/>
            <a:ext cx="2864223" cy="8617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dirty="0">
                <a:solidFill>
                  <a:schemeClr val="dk1"/>
                </a:solidFill>
                <a:latin typeface="Arial"/>
                <a:ea typeface="Arial"/>
                <a:cs typeface="Arial"/>
                <a:sym typeface="Arial"/>
              </a:rPr>
              <a:t>This section of the Energy Assessment tool analyzes site-specific wind data to estimate energy production potential, aiding site selection, turbine layout, and yield forecasts for Basic and Advanced services.</a:t>
            </a:r>
            <a:endParaRPr sz="1000" b="0" i="0" u="none" strike="noStrike" cap="none" dirty="0">
              <a:solidFill>
                <a:srgbClr val="000000"/>
              </a:solidFill>
              <a:latin typeface="Arial"/>
              <a:ea typeface="Arial"/>
              <a:cs typeface="Arial"/>
              <a:sym typeface="Arial"/>
            </a:endParaRPr>
          </a:p>
        </p:txBody>
      </p:sp>
      <p:sp>
        <p:nvSpPr>
          <p:cNvPr id="139" name="Google Shape;139;p5"/>
          <p:cNvSpPr txBox="1"/>
          <p:nvPr/>
        </p:nvSpPr>
        <p:spPr>
          <a:xfrm>
            <a:off x="8606117" y="377084"/>
            <a:ext cx="35322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Basic Service</a:t>
            </a:r>
            <a:r>
              <a:rPr lang="en-US" sz="1000" b="0" i="0" u="none" strike="noStrike" cap="none">
                <a:solidFill>
                  <a:schemeClr val="dk1"/>
                </a:solidFill>
                <a:latin typeface="Arial"/>
                <a:ea typeface="Arial"/>
                <a:cs typeface="Arial"/>
                <a:sym typeface="Arial"/>
              </a:rPr>
              <a:t> provides access to wind speed statistics for a selected location and time period. It includes directional statistics, Weibull distribution, and wind rose, aiding in feasibility studies and turbine siting.</a:t>
            </a:r>
            <a:endParaRPr sz="1000" b="0" i="0" u="none" strike="noStrike" cap="none">
              <a:solidFill>
                <a:schemeClr val="dk1"/>
              </a:solidFill>
              <a:latin typeface="Arial"/>
              <a:ea typeface="Arial"/>
              <a:cs typeface="Arial"/>
              <a:sym typeface="Arial"/>
            </a:endParaRPr>
          </a:p>
        </p:txBody>
      </p:sp>
      <p:cxnSp>
        <p:nvCxnSpPr>
          <p:cNvPr id="140" name="Google Shape;140;p5"/>
          <p:cNvCxnSpPr>
            <a:stCxn id="137" idx="1"/>
          </p:cNvCxnSpPr>
          <p:nvPr/>
        </p:nvCxnSpPr>
        <p:spPr>
          <a:xfrm rot="10800000">
            <a:off x="6550668" y="2928116"/>
            <a:ext cx="1809900" cy="647400"/>
          </a:xfrm>
          <a:prstGeom prst="straightConnector1">
            <a:avLst/>
          </a:prstGeom>
          <a:noFill/>
          <a:ln w="9525" cap="flat" cmpd="sng">
            <a:solidFill>
              <a:srgbClr val="115D81"/>
            </a:solidFill>
            <a:prstDash val="solid"/>
            <a:round/>
            <a:headEnd type="none" w="sm" len="sm"/>
            <a:tailEnd type="triangle" w="med" len="med"/>
          </a:ln>
        </p:spPr>
      </p:cxnSp>
      <p:sp>
        <p:nvSpPr>
          <p:cNvPr id="141" name="Google Shape;141;p5"/>
          <p:cNvSpPr txBox="1"/>
          <p:nvPr/>
        </p:nvSpPr>
        <p:spPr>
          <a:xfrm>
            <a:off x="8606119" y="1789551"/>
            <a:ext cx="33708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A </a:t>
            </a:r>
            <a:r>
              <a:rPr lang="en-US" sz="1000" b="1" i="0" u="none" strike="noStrike" cap="none">
                <a:solidFill>
                  <a:schemeClr val="dk1"/>
                </a:solidFill>
                <a:latin typeface="Arial"/>
                <a:ea typeface="Arial"/>
                <a:cs typeface="Arial"/>
                <a:sym typeface="Arial"/>
              </a:rPr>
              <a:t>Use Case Demonstration</a:t>
            </a:r>
            <a:r>
              <a:rPr lang="en-US" sz="1000" b="0" i="0" u="none" strike="noStrike" cap="none">
                <a:solidFill>
                  <a:schemeClr val="dk1"/>
                </a:solidFill>
                <a:latin typeface="Arial"/>
                <a:ea typeface="Arial"/>
                <a:cs typeface="Arial"/>
                <a:sym typeface="Arial"/>
              </a:rPr>
              <a:t> illustrates how this tool supports wind project planning, showing how developers can optimize site design and energy returns through data-driven analysis.</a:t>
            </a:r>
            <a:endParaRPr sz="1000" b="0" i="0" u="none" strike="noStrike" cap="none">
              <a:solidFill>
                <a:srgbClr val="000000"/>
              </a:solidFill>
              <a:latin typeface="Arial"/>
              <a:ea typeface="Arial"/>
              <a:cs typeface="Arial"/>
              <a:sym typeface="Arial"/>
            </a:endParaRPr>
          </a:p>
        </p:txBody>
      </p:sp>
      <p:cxnSp>
        <p:nvCxnSpPr>
          <p:cNvPr id="142" name="Google Shape;142;p5"/>
          <p:cNvCxnSpPr>
            <a:stCxn id="141" idx="1"/>
          </p:cNvCxnSpPr>
          <p:nvPr/>
        </p:nvCxnSpPr>
        <p:spPr>
          <a:xfrm rot="10800000">
            <a:off x="7093219" y="1894251"/>
            <a:ext cx="1512900" cy="249300"/>
          </a:xfrm>
          <a:prstGeom prst="straightConnector1">
            <a:avLst/>
          </a:prstGeom>
          <a:noFill/>
          <a:ln w="9525" cap="flat" cmpd="sng">
            <a:solidFill>
              <a:srgbClr val="115D81"/>
            </a:solidFill>
            <a:prstDash val="solid"/>
            <a:round/>
            <a:headEnd type="none" w="sm" len="sm"/>
            <a:tailEnd type="triangle" w="med" len="med"/>
          </a:ln>
        </p:spPr>
      </p:cxnSp>
      <p:sp>
        <p:nvSpPr>
          <p:cNvPr id="143" name="Google Shape;143;p5"/>
          <p:cNvSpPr txBox="1"/>
          <p:nvPr/>
        </p:nvSpPr>
        <p:spPr>
          <a:xfrm>
            <a:off x="192954" y="2143554"/>
            <a:ext cx="2837400" cy="1169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Beneath the charts is a </a:t>
            </a:r>
            <a:r>
              <a:rPr lang="en-US" sz="1000" b="1" i="0" u="none" strike="noStrike" cap="none">
                <a:solidFill>
                  <a:schemeClr val="dk1"/>
                </a:solidFill>
                <a:latin typeface="Arial"/>
                <a:ea typeface="Arial"/>
                <a:cs typeface="Arial"/>
                <a:sym typeface="Arial"/>
              </a:rPr>
              <a:t>Directional Statistics Outputs</a:t>
            </a:r>
            <a:r>
              <a:rPr lang="en-US" sz="1000" b="0" i="0" u="none" strike="noStrike" cap="none">
                <a:solidFill>
                  <a:schemeClr val="dk1"/>
                </a:solidFill>
                <a:latin typeface="Arial"/>
                <a:ea typeface="Arial"/>
                <a:cs typeface="Arial"/>
                <a:sym typeface="Arial"/>
              </a:rPr>
              <a:t> table. It lists detailed wind data per direction, including frequency (%), Weibull shape and scale values, mean speed, and percentiles. This data supports in-depth energy yield modeling and performance forecasting for wind turbines.</a:t>
            </a:r>
            <a:endParaRPr sz="1000" b="0" i="0" u="none" strike="noStrike" cap="none">
              <a:solidFill>
                <a:srgbClr val="000000"/>
              </a:solidFill>
              <a:latin typeface="Arial"/>
              <a:ea typeface="Arial"/>
              <a:cs typeface="Arial"/>
              <a:sym typeface="Arial"/>
            </a:endParaRPr>
          </a:p>
        </p:txBody>
      </p:sp>
      <p:cxnSp>
        <p:nvCxnSpPr>
          <p:cNvPr id="144" name="Google Shape;144;p5"/>
          <p:cNvCxnSpPr>
            <a:stCxn id="137" idx="1"/>
          </p:cNvCxnSpPr>
          <p:nvPr/>
        </p:nvCxnSpPr>
        <p:spPr>
          <a:xfrm rot="10800000">
            <a:off x="6485568" y="2602316"/>
            <a:ext cx="1875000" cy="973200"/>
          </a:xfrm>
          <a:prstGeom prst="straightConnector1">
            <a:avLst/>
          </a:prstGeom>
          <a:noFill/>
          <a:ln w="9525" cap="flat" cmpd="sng">
            <a:solidFill>
              <a:srgbClr val="115D81"/>
            </a:solidFill>
            <a:prstDash val="solid"/>
            <a:round/>
            <a:headEnd type="none" w="sm" len="sm"/>
            <a:tailEnd type="triangle" w="med" len="med"/>
          </a:ln>
        </p:spPr>
      </p:cxnSp>
      <p:cxnSp>
        <p:nvCxnSpPr>
          <p:cNvPr id="145" name="Google Shape;145;p5"/>
          <p:cNvCxnSpPr>
            <a:cxnSpLocks/>
          </p:cNvCxnSpPr>
          <p:nvPr/>
        </p:nvCxnSpPr>
        <p:spPr>
          <a:xfrm>
            <a:off x="2292475" y="3127688"/>
            <a:ext cx="1092300" cy="238200"/>
          </a:xfrm>
          <a:prstGeom prst="straightConnector1">
            <a:avLst/>
          </a:prstGeom>
          <a:noFill/>
          <a:ln w="9525" cap="flat" cmpd="sng">
            <a:solidFill>
              <a:srgbClr val="115D81"/>
            </a:solidFill>
            <a:prstDash val="solid"/>
            <a:round/>
            <a:headEnd type="none" w="sm" len="sm"/>
            <a:tailEnd type="triangle" w="med" len="med"/>
          </a:ln>
        </p:spPr>
      </p:cxnSp>
      <p:cxnSp>
        <p:nvCxnSpPr>
          <p:cNvPr id="147" name="Google Shape;147;p5"/>
          <p:cNvCxnSpPr/>
          <p:nvPr/>
        </p:nvCxnSpPr>
        <p:spPr>
          <a:xfrm flipH="1">
            <a:off x="6219617" y="788405"/>
            <a:ext cx="2386500" cy="721500"/>
          </a:xfrm>
          <a:prstGeom prst="straightConnector1">
            <a:avLst/>
          </a:prstGeom>
          <a:noFill/>
          <a:ln w="9525" cap="flat" cmpd="sng">
            <a:solidFill>
              <a:srgbClr val="115D81"/>
            </a:solidFill>
            <a:prstDash val="solid"/>
            <a:round/>
            <a:headEnd type="none" w="sm" len="sm"/>
            <a:tailEnd type="triangle" w="med" len="med"/>
          </a:ln>
        </p:spPr>
      </p:cxnSp>
      <p:sp>
        <p:nvSpPr>
          <p:cNvPr id="148" name="Google Shape;148;p5"/>
          <p:cNvSpPr txBox="1"/>
          <p:nvPr/>
        </p:nvSpPr>
        <p:spPr>
          <a:xfrm>
            <a:off x="192949" y="4631050"/>
            <a:ext cx="28374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dirty="0">
                <a:solidFill>
                  <a:schemeClr val="dk1"/>
                </a:solidFill>
                <a:latin typeface="Arial"/>
                <a:ea typeface="Arial"/>
                <a:cs typeface="Arial"/>
                <a:sym typeface="Arial"/>
              </a:rPr>
              <a:t>The </a:t>
            </a:r>
            <a:r>
              <a:rPr lang="en-US" sz="1000" b="1" i="0" u="none" strike="noStrike" cap="none" dirty="0">
                <a:solidFill>
                  <a:schemeClr val="dk1"/>
                </a:solidFill>
                <a:latin typeface="Arial"/>
                <a:ea typeface="Arial"/>
                <a:cs typeface="Arial"/>
                <a:sym typeface="Arial"/>
              </a:rPr>
              <a:t>Advanced Service</a:t>
            </a:r>
            <a:r>
              <a:rPr lang="en-US" sz="1000" b="0" i="0" u="none" strike="noStrike" cap="none" dirty="0">
                <a:solidFill>
                  <a:schemeClr val="dk1"/>
                </a:solidFill>
                <a:latin typeface="Arial"/>
                <a:ea typeface="Arial"/>
                <a:cs typeface="Arial"/>
                <a:sym typeface="Arial"/>
              </a:rPr>
              <a:t> builds on the Basic offering by incorporating turbine-specific modeling for energy production estimates based on actual wind turbine configurations.</a:t>
            </a:r>
            <a:endParaRPr sz="1000" b="0" i="0" u="none" strike="noStrike" cap="none" dirty="0">
              <a:solidFill>
                <a:schemeClr val="dk1"/>
              </a:solidFill>
              <a:latin typeface="Arial"/>
              <a:ea typeface="Arial"/>
              <a:cs typeface="Arial"/>
              <a:sym typeface="Arial"/>
            </a:endParaRPr>
          </a:p>
        </p:txBody>
      </p:sp>
      <p:cxnSp>
        <p:nvCxnSpPr>
          <p:cNvPr id="149" name="Google Shape;149;p5"/>
          <p:cNvCxnSpPr>
            <a:cxnSpLocks/>
            <a:stCxn id="148" idx="3"/>
          </p:cNvCxnSpPr>
          <p:nvPr/>
        </p:nvCxnSpPr>
        <p:spPr>
          <a:xfrm flipV="1">
            <a:off x="3030349" y="4297388"/>
            <a:ext cx="728077" cy="687662"/>
          </a:xfrm>
          <a:prstGeom prst="straightConnector1">
            <a:avLst/>
          </a:prstGeom>
          <a:noFill/>
          <a:ln w="9525" cap="flat" cmpd="sng">
            <a:solidFill>
              <a:srgbClr val="115D81"/>
            </a:solidFill>
            <a:prstDash val="solid"/>
            <a:round/>
            <a:headEnd type="none" w="sm" len="sm"/>
            <a:tailEnd type="triangle" w="med" len="med"/>
          </a:ln>
        </p:spPr>
      </p:cxnSp>
      <p:pic>
        <p:nvPicPr>
          <p:cNvPr id="5" name="Picture 4">
            <a:extLst>
              <a:ext uri="{FF2B5EF4-FFF2-40B4-BE49-F238E27FC236}">
                <a16:creationId xmlns:a16="http://schemas.microsoft.com/office/drawing/2014/main" id="{15760A48-F1B0-996F-1E4C-25D57FE9950D}"/>
              </a:ext>
            </a:extLst>
          </p:cNvPr>
          <p:cNvPicPr>
            <a:picLocks noChangeAspect="1"/>
          </p:cNvPicPr>
          <p:nvPr/>
        </p:nvPicPr>
        <p:blipFill>
          <a:blip r:embed="rId3"/>
          <a:stretch>
            <a:fillRect/>
          </a:stretch>
        </p:blipFill>
        <p:spPr>
          <a:xfrm>
            <a:off x="3758431" y="-63112"/>
            <a:ext cx="1999049"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3" name="Picture 2">
            <a:extLst>
              <a:ext uri="{FF2B5EF4-FFF2-40B4-BE49-F238E27FC236}">
                <a16:creationId xmlns:a16="http://schemas.microsoft.com/office/drawing/2014/main" id="{D5050322-6F09-E9E1-268E-91A00DAF19A5}"/>
              </a:ext>
            </a:extLst>
          </p:cNvPr>
          <p:cNvPicPr>
            <a:picLocks noChangeAspect="1"/>
          </p:cNvPicPr>
          <p:nvPr/>
        </p:nvPicPr>
        <p:blipFill>
          <a:blip r:embed="rId3"/>
          <a:stretch>
            <a:fillRect/>
          </a:stretch>
        </p:blipFill>
        <p:spPr>
          <a:xfrm>
            <a:off x="505051" y="7642"/>
            <a:ext cx="8160791" cy="6858000"/>
          </a:xfrm>
          <a:prstGeom prst="rect">
            <a:avLst/>
          </a:prstGeom>
        </p:spPr>
      </p:pic>
      <p:sp>
        <p:nvSpPr>
          <p:cNvPr id="155" name="Google Shape;155;p6"/>
          <p:cNvSpPr txBox="1"/>
          <p:nvPr/>
        </p:nvSpPr>
        <p:spPr>
          <a:xfrm>
            <a:off x="9190764" y="2753539"/>
            <a:ext cx="2902800" cy="24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dirty="0">
                <a:solidFill>
                  <a:schemeClr val="dk1"/>
                </a:solidFill>
                <a:latin typeface="Arial"/>
                <a:ea typeface="Arial"/>
                <a:cs typeface="Arial"/>
                <a:sym typeface="Arial"/>
              </a:rPr>
              <a:t>Users simply input the </a:t>
            </a:r>
            <a:r>
              <a:rPr lang="en-US" sz="1000" b="1" i="0" u="none" strike="noStrike" cap="none" dirty="0">
                <a:solidFill>
                  <a:schemeClr val="dk1"/>
                </a:solidFill>
                <a:latin typeface="Arial"/>
                <a:ea typeface="Arial"/>
                <a:cs typeface="Arial"/>
                <a:sym typeface="Arial"/>
              </a:rPr>
              <a:t>start and end dates</a:t>
            </a:r>
            <a:r>
              <a:rPr lang="en-US" sz="1000" b="0" i="0" u="none" strike="noStrike" cap="none" dirty="0">
                <a:solidFill>
                  <a:schemeClr val="dk1"/>
                </a:solidFill>
                <a:latin typeface="Arial"/>
                <a:ea typeface="Arial"/>
                <a:cs typeface="Arial"/>
                <a:sym typeface="Arial"/>
              </a:rPr>
              <a:t>, </a:t>
            </a:r>
            <a:r>
              <a:rPr lang="en-US" sz="1000" b="1" i="0" u="none" strike="noStrike" cap="none" dirty="0">
                <a:solidFill>
                  <a:schemeClr val="dk1"/>
                </a:solidFill>
                <a:latin typeface="Arial"/>
                <a:ea typeface="Arial"/>
                <a:cs typeface="Arial"/>
                <a:sym typeface="Arial"/>
              </a:rPr>
              <a:t>latitude and longitude</a:t>
            </a:r>
            <a:r>
              <a:rPr lang="en-US" sz="1000" b="0" i="0" u="none" strike="noStrike" cap="none" dirty="0">
                <a:solidFill>
                  <a:schemeClr val="dk1"/>
                </a:solidFill>
                <a:latin typeface="Arial"/>
                <a:ea typeface="Arial"/>
                <a:cs typeface="Arial"/>
                <a:sym typeface="Arial"/>
              </a:rPr>
              <a:t>, and </a:t>
            </a:r>
            <a:r>
              <a:rPr lang="en-US" sz="1000" b="1" i="0" u="none" strike="noStrike" cap="none" dirty="0">
                <a:solidFill>
                  <a:schemeClr val="dk1"/>
                </a:solidFill>
                <a:latin typeface="Arial"/>
                <a:ea typeface="Arial"/>
                <a:cs typeface="Arial"/>
                <a:sym typeface="Arial"/>
              </a:rPr>
              <a:t>measurement height</a:t>
            </a:r>
            <a:r>
              <a:rPr lang="en-US" sz="1000" b="0" i="0" u="none" strike="noStrike" cap="none" dirty="0">
                <a:solidFill>
                  <a:schemeClr val="dk1"/>
                </a:solidFill>
                <a:latin typeface="Arial"/>
                <a:ea typeface="Arial"/>
                <a:cs typeface="Arial"/>
                <a:sym typeface="Arial"/>
              </a:rPr>
              <a:t> (in meters) of the desired location. An interactive map helps pinpoint coordinates visually and supports zooming for precision.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dirty="0">
                <a:solidFill>
                  <a:schemeClr val="dk1"/>
                </a:solidFill>
                <a:latin typeface="Arial"/>
                <a:ea typeface="Arial"/>
                <a:cs typeface="Arial"/>
                <a:sym typeface="Arial"/>
              </a:rPr>
              <a:t>This tool provides access to historical wind speed data and allows generation of advanced visualizations such as </a:t>
            </a:r>
            <a:r>
              <a:rPr lang="en-US" sz="1000" b="1" i="0" u="none" strike="noStrike" cap="none" dirty="0">
                <a:solidFill>
                  <a:schemeClr val="dk1"/>
                </a:solidFill>
                <a:latin typeface="Arial"/>
                <a:ea typeface="Arial"/>
                <a:cs typeface="Arial"/>
                <a:sym typeface="Arial"/>
              </a:rPr>
              <a:t>directional statistics</a:t>
            </a:r>
            <a:r>
              <a:rPr lang="en-US" sz="1000" b="0" i="0" u="none" strike="noStrike" cap="none" dirty="0">
                <a:solidFill>
                  <a:schemeClr val="dk1"/>
                </a:solidFill>
                <a:latin typeface="Arial"/>
                <a:ea typeface="Arial"/>
                <a:cs typeface="Arial"/>
                <a:sym typeface="Arial"/>
              </a:rPr>
              <a:t>, </a:t>
            </a:r>
            <a:r>
              <a:rPr lang="en-US" sz="1000" b="1" i="0" u="none" strike="noStrike" cap="none" dirty="0">
                <a:solidFill>
                  <a:schemeClr val="dk1"/>
                </a:solidFill>
                <a:latin typeface="Arial"/>
                <a:ea typeface="Arial"/>
                <a:cs typeface="Arial"/>
                <a:sym typeface="Arial"/>
              </a:rPr>
              <a:t>histograms</a:t>
            </a:r>
            <a:r>
              <a:rPr lang="en-US" sz="1000" b="0" i="0" u="none" strike="noStrike" cap="none" dirty="0">
                <a:solidFill>
                  <a:schemeClr val="dk1"/>
                </a:solidFill>
                <a:latin typeface="Arial"/>
                <a:ea typeface="Arial"/>
                <a:cs typeface="Arial"/>
                <a:sym typeface="Arial"/>
              </a:rPr>
              <a:t>, </a:t>
            </a:r>
            <a:r>
              <a:rPr lang="en-US" sz="1000" b="1" i="0" u="none" strike="noStrike" cap="none" dirty="0">
                <a:solidFill>
                  <a:schemeClr val="dk1"/>
                </a:solidFill>
                <a:latin typeface="Arial"/>
                <a:ea typeface="Arial"/>
                <a:cs typeface="Arial"/>
                <a:sym typeface="Arial"/>
              </a:rPr>
              <a:t>fitted Weibull distributions</a:t>
            </a:r>
            <a:r>
              <a:rPr lang="en-US" sz="1000" b="0" i="0" u="none" strike="noStrike" cap="none" dirty="0">
                <a:solidFill>
                  <a:schemeClr val="dk1"/>
                </a:solidFill>
                <a:latin typeface="Arial"/>
                <a:ea typeface="Arial"/>
                <a:cs typeface="Arial"/>
                <a:sym typeface="Arial"/>
              </a:rPr>
              <a:t>, and </a:t>
            </a:r>
            <a:r>
              <a:rPr lang="en-US" sz="1000" b="1" i="0" u="none" strike="noStrike" cap="none" dirty="0">
                <a:solidFill>
                  <a:schemeClr val="dk1"/>
                </a:solidFill>
                <a:latin typeface="Arial"/>
                <a:ea typeface="Arial"/>
                <a:cs typeface="Arial"/>
                <a:sym typeface="Arial"/>
              </a:rPr>
              <a:t>wind roses</a:t>
            </a:r>
            <a:r>
              <a:rPr lang="en-US" sz="10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dirty="0">
                <a:solidFill>
                  <a:schemeClr val="dk1"/>
                </a:solidFill>
                <a:latin typeface="Arial"/>
                <a:ea typeface="Arial"/>
                <a:cs typeface="Arial"/>
                <a:sym typeface="Arial"/>
              </a:rPr>
              <a:t>These outputs are useful for site-specific wind energy analysis.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1000" b="0" i="0" u="none" strike="noStrike" cap="none" dirty="0">
              <a:solidFill>
                <a:srgbClr val="000000"/>
              </a:solidFill>
              <a:latin typeface="Arial"/>
              <a:ea typeface="Arial"/>
              <a:cs typeface="Arial"/>
              <a:sym typeface="Arial"/>
            </a:endParaRPr>
          </a:p>
        </p:txBody>
      </p:sp>
      <p:cxnSp>
        <p:nvCxnSpPr>
          <p:cNvPr id="156" name="Google Shape;156;p6"/>
          <p:cNvCxnSpPr>
            <a:stCxn id="157" idx="1"/>
          </p:cNvCxnSpPr>
          <p:nvPr/>
        </p:nvCxnSpPr>
        <p:spPr>
          <a:xfrm flipH="1">
            <a:off x="8354964" y="6157797"/>
            <a:ext cx="835800" cy="3729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58" name="Google Shape;158;p6"/>
          <p:cNvCxnSpPr>
            <a:stCxn id="155" idx="1"/>
          </p:cNvCxnSpPr>
          <p:nvPr/>
        </p:nvCxnSpPr>
        <p:spPr>
          <a:xfrm flipH="1">
            <a:off x="8283264" y="3953839"/>
            <a:ext cx="907500" cy="15900"/>
          </a:xfrm>
          <a:prstGeom prst="straightConnector1">
            <a:avLst/>
          </a:prstGeom>
          <a:noFill/>
          <a:ln w="19050" cap="flat" cmpd="sng">
            <a:solidFill>
              <a:schemeClr val="accent1"/>
            </a:solidFill>
            <a:prstDash val="solid"/>
            <a:miter lim="800000"/>
            <a:headEnd type="none" w="sm" len="sm"/>
            <a:tailEnd type="triangle" w="med" len="med"/>
          </a:ln>
        </p:spPr>
      </p:cxnSp>
      <p:sp>
        <p:nvSpPr>
          <p:cNvPr id="159" name="Google Shape;159;p6"/>
          <p:cNvSpPr txBox="1"/>
          <p:nvPr/>
        </p:nvSpPr>
        <p:spPr>
          <a:xfrm>
            <a:off x="9190764" y="411573"/>
            <a:ext cx="2841812" cy="86177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Basic </a:t>
            </a:r>
            <a:r>
              <a:rPr lang="en-US" sz="1000" b="0" i="0" u="none" strike="noStrike" cap="none">
                <a:solidFill>
                  <a:schemeClr val="dk1"/>
                </a:solidFill>
                <a:latin typeface="Arial"/>
                <a:ea typeface="Arial"/>
                <a:cs typeface="Arial"/>
                <a:sym typeface="Arial"/>
              </a:rPr>
              <a:t>tab under the </a:t>
            </a:r>
            <a:r>
              <a:rPr lang="en-US" sz="1000" b="1" i="0" u="none" strike="noStrike" cap="none">
                <a:solidFill>
                  <a:schemeClr val="dk1"/>
                </a:solidFill>
                <a:latin typeface="Arial"/>
                <a:ea typeface="Arial"/>
                <a:cs typeface="Arial"/>
                <a:sym typeface="Arial"/>
              </a:rPr>
              <a:t>Wind</a:t>
            </a:r>
            <a:r>
              <a:rPr lang="en-US" sz="1000" b="0" i="0" u="none" strike="noStrike" cap="none">
                <a:solidFill>
                  <a:schemeClr val="dk1"/>
                </a:solidFill>
                <a:latin typeface="Arial"/>
                <a:ea typeface="Arial"/>
                <a:cs typeface="Arial"/>
                <a:sym typeface="Arial"/>
              </a:rPr>
              <a:t> mode of the Energy Assessment tool enables users to assess wind speed and energy resource availability at a selected location and time period. </a:t>
            </a:r>
            <a:endParaRPr sz="1400" b="0" i="0" u="none" strike="noStrike" cap="none">
              <a:solidFill>
                <a:srgbClr val="000000"/>
              </a:solidFill>
              <a:latin typeface="Arial"/>
              <a:ea typeface="Arial"/>
              <a:cs typeface="Arial"/>
              <a:sym typeface="Arial"/>
            </a:endParaRPr>
          </a:p>
        </p:txBody>
      </p:sp>
      <p:cxnSp>
        <p:nvCxnSpPr>
          <p:cNvPr id="160" name="Google Shape;160;p6"/>
          <p:cNvCxnSpPr>
            <a:cxnSpLocks/>
            <a:stCxn id="159" idx="1"/>
          </p:cNvCxnSpPr>
          <p:nvPr/>
        </p:nvCxnSpPr>
        <p:spPr>
          <a:xfrm flipH="1">
            <a:off x="4690481" y="842460"/>
            <a:ext cx="4500283" cy="133104"/>
          </a:xfrm>
          <a:prstGeom prst="straightConnector1">
            <a:avLst/>
          </a:prstGeom>
          <a:noFill/>
          <a:ln w="19050" cap="flat" cmpd="sng">
            <a:solidFill>
              <a:schemeClr val="accent1"/>
            </a:solidFill>
            <a:prstDash val="solid"/>
            <a:miter lim="800000"/>
            <a:headEnd type="none" w="sm" len="sm"/>
            <a:tailEnd type="triangle" w="med" len="med"/>
          </a:ln>
        </p:spPr>
      </p:cxnSp>
      <p:sp>
        <p:nvSpPr>
          <p:cNvPr id="157" name="Google Shape;157;p6"/>
          <p:cNvSpPr txBox="1"/>
          <p:nvPr/>
        </p:nvSpPr>
        <p:spPr>
          <a:xfrm>
            <a:off x="9190764" y="5880818"/>
            <a:ext cx="2902785"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After entering all required details, users can click </a:t>
            </a:r>
            <a:r>
              <a:rPr lang="en-US" sz="1000" b="1" i="0" u="none" strike="noStrike" cap="none">
                <a:solidFill>
                  <a:schemeClr val="dk1"/>
                </a:solidFill>
                <a:latin typeface="Arial"/>
                <a:ea typeface="Arial"/>
                <a:cs typeface="Arial"/>
                <a:sym typeface="Arial"/>
              </a:rPr>
              <a:t>“SEND”</a:t>
            </a:r>
            <a:r>
              <a:rPr lang="en-US" sz="1000" b="0" i="0" u="none" strike="noStrike" cap="none">
                <a:solidFill>
                  <a:schemeClr val="dk1"/>
                </a:solidFill>
                <a:latin typeface="Arial"/>
                <a:ea typeface="Arial"/>
                <a:cs typeface="Arial"/>
                <a:sym typeface="Arial"/>
              </a:rPr>
              <a:t> to generate results, which are available as </a:t>
            </a:r>
            <a:r>
              <a:rPr lang="en-US" sz="1000" b="1" i="0" u="none" strike="noStrike" cap="none">
                <a:solidFill>
                  <a:schemeClr val="dk1"/>
                </a:solidFill>
                <a:latin typeface="Arial"/>
                <a:ea typeface="Arial"/>
                <a:cs typeface="Arial"/>
                <a:sym typeface="Arial"/>
              </a:rPr>
              <a:t>CSV downloads</a:t>
            </a:r>
            <a:r>
              <a:rPr lang="en-US" sz="1000" b="0" i="0" u="none" strike="noStrike" cap="none">
                <a:solidFill>
                  <a:schemeClr val="dk1"/>
                </a:solidFill>
                <a:latin typeface="Arial"/>
                <a:ea typeface="Arial"/>
                <a:cs typeface="Arial"/>
                <a:sym typeface="Arial"/>
              </a:rPr>
              <a:t> for further analysis. </a:t>
            </a:r>
            <a:endParaRPr sz="1000" b="0" i="0" u="none" strike="noStrike" cap="none">
              <a:solidFill>
                <a:srgbClr val="000000"/>
              </a:solidFill>
              <a:latin typeface="Arial"/>
              <a:ea typeface="Arial"/>
              <a:cs typeface="Arial"/>
              <a:sym typeface="Arial"/>
            </a:endParaRPr>
          </a:p>
        </p:txBody>
      </p:sp>
      <p:sp>
        <p:nvSpPr>
          <p:cNvPr id="161" name="Google Shape;161;p6"/>
          <p:cNvSpPr txBox="1"/>
          <p:nvPr/>
        </p:nvSpPr>
        <p:spPr>
          <a:xfrm>
            <a:off x="4914359" y="6311685"/>
            <a:ext cx="1747314"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“CLEAR”</a:t>
            </a:r>
            <a:r>
              <a:rPr lang="en-US" sz="1000" b="0" i="0" u="none" strike="noStrike" cap="none">
                <a:solidFill>
                  <a:schemeClr val="dk1"/>
                </a:solidFill>
                <a:latin typeface="Arial"/>
                <a:ea typeface="Arial"/>
                <a:cs typeface="Arial"/>
                <a:sym typeface="Arial"/>
              </a:rPr>
              <a:t> button resets all fields for a new search.</a:t>
            </a:r>
            <a:endParaRPr sz="1000" b="0" i="0" u="none" strike="noStrike" cap="none">
              <a:solidFill>
                <a:srgbClr val="000000"/>
              </a:solidFill>
              <a:latin typeface="Arial"/>
              <a:ea typeface="Arial"/>
              <a:cs typeface="Arial"/>
              <a:sym typeface="Arial"/>
            </a:endParaRPr>
          </a:p>
        </p:txBody>
      </p:sp>
      <p:cxnSp>
        <p:nvCxnSpPr>
          <p:cNvPr id="162" name="Google Shape;162;p6"/>
          <p:cNvCxnSpPr>
            <a:stCxn id="161" idx="3"/>
          </p:cNvCxnSpPr>
          <p:nvPr/>
        </p:nvCxnSpPr>
        <p:spPr>
          <a:xfrm>
            <a:off x="6661673" y="6588663"/>
            <a:ext cx="470700" cy="0"/>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5" name="Picture 4">
            <a:extLst>
              <a:ext uri="{FF2B5EF4-FFF2-40B4-BE49-F238E27FC236}">
                <a16:creationId xmlns:a16="http://schemas.microsoft.com/office/drawing/2014/main" id="{836FBA09-9049-941F-B5BD-934E4BFD49B7}"/>
              </a:ext>
            </a:extLst>
          </p:cNvPr>
          <p:cNvPicPr>
            <a:picLocks noChangeAspect="1"/>
          </p:cNvPicPr>
          <p:nvPr/>
        </p:nvPicPr>
        <p:blipFill>
          <a:blip r:embed="rId3"/>
          <a:stretch>
            <a:fillRect/>
          </a:stretch>
        </p:blipFill>
        <p:spPr>
          <a:xfrm>
            <a:off x="165047" y="-120422"/>
            <a:ext cx="6748895" cy="6858000"/>
          </a:xfrm>
          <a:prstGeom prst="rect">
            <a:avLst/>
          </a:prstGeom>
        </p:spPr>
      </p:pic>
      <p:sp>
        <p:nvSpPr>
          <p:cNvPr id="168" name="Google Shape;168;p7"/>
          <p:cNvSpPr txBox="1"/>
          <p:nvPr/>
        </p:nvSpPr>
        <p:spPr>
          <a:xfrm>
            <a:off x="7736541" y="321945"/>
            <a:ext cx="4186518"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Arial"/>
              <a:buNone/>
            </a:pPr>
            <a:r>
              <a:rPr lang="en-US" sz="1000" b="0" i="0" u="none" strike="noStrike" cap="none" dirty="0">
                <a:solidFill>
                  <a:schemeClr val="dk1"/>
                </a:solidFill>
                <a:latin typeface="Arial"/>
                <a:ea typeface="Arial"/>
                <a:cs typeface="Arial"/>
                <a:sym typeface="Arial"/>
              </a:rPr>
              <a:t>The </a:t>
            </a:r>
            <a:r>
              <a:rPr lang="en-US" sz="1000" b="1" i="0" u="none" strike="noStrike" cap="none" dirty="0">
                <a:solidFill>
                  <a:schemeClr val="dk1"/>
                </a:solidFill>
                <a:latin typeface="Arial"/>
                <a:ea typeface="Arial"/>
                <a:cs typeface="Arial"/>
                <a:sym typeface="Arial"/>
              </a:rPr>
              <a:t>Advanced </a:t>
            </a:r>
            <a:r>
              <a:rPr lang="en-US" sz="1000" b="0" i="0" u="none" strike="noStrike" cap="none" dirty="0">
                <a:solidFill>
                  <a:schemeClr val="dk1"/>
                </a:solidFill>
                <a:latin typeface="Arial"/>
                <a:ea typeface="Arial"/>
                <a:cs typeface="Arial"/>
                <a:sym typeface="Arial"/>
              </a:rPr>
              <a:t>section under the </a:t>
            </a:r>
            <a:r>
              <a:rPr lang="en-US" sz="1000" b="1" i="0" u="none" strike="noStrike" cap="none" dirty="0">
                <a:solidFill>
                  <a:schemeClr val="dk1"/>
                </a:solidFill>
                <a:latin typeface="Arial"/>
                <a:ea typeface="Arial"/>
                <a:cs typeface="Arial"/>
                <a:sym typeface="Arial"/>
              </a:rPr>
              <a:t>Wind</a:t>
            </a:r>
            <a:r>
              <a:rPr lang="en-US" sz="1000" b="0" i="0" u="none" strike="noStrike" cap="none" dirty="0">
                <a:solidFill>
                  <a:schemeClr val="dk1"/>
                </a:solidFill>
                <a:latin typeface="Arial"/>
                <a:ea typeface="Arial"/>
                <a:cs typeface="Arial"/>
                <a:sym typeface="Arial"/>
              </a:rPr>
              <a:t> mode of the Energy Assessment tool enables users to generate tailored wind energy production estimates based on specific wind park configurations. </a:t>
            </a:r>
            <a:endParaRPr sz="1400" b="0" i="0" u="none" strike="noStrike" cap="none" dirty="0">
              <a:solidFill>
                <a:srgbClr val="000000"/>
              </a:solidFill>
              <a:latin typeface="Arial"/>
              <a:ea typeface="Arial"/>
              <a:cs typeface="Arial"/>
              <a:sym typeface="Arial"/>
            </a:endParaRPr>
          </a:p>
        </p:txBody>
      </p:sp>
      <p:cxnSp>
        <p:nvCxnSpPr>
          <p:cNvPr id="169" name="Google Shape;169;p7"/>
          <p:cNvCxnSpPr>
            <a:stCxn id="170" idx="1"/>
          </p:cNvCxnSpPr>
          <p:nvPr/>
        </p:nvCxnSpPr>
        <p:spPr>
          <a:xfrm flipH="1">
            <a:off x="6750564" y="6383655"/>
            <a:ext cx="1259400" cy="2637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1" name="Google Shape;171;p7"/>
          <p:cNvCxnSpPr>
            <a:stCxn id="172" idx="1"/>
          </p:cNvCxnSpPr>
          <p:nvPr/>
        </p:nvCxnSpPr>
        <p:spPr>
          <a:xfrm flipH="1">
            <a:off x="6750442" y="4542351"/>
            <a:ext cx="793200" cy="769200"/>
          </a:xfrm>
          <a:prstGeom prst="straightConnector1">
            <a:avLst/>
          </a:prstGeom>
          <a:noFill/>
          <a:ln w="19050" cap="flat" cmpd="sng">
            <a:solidFill>
              <a:schemeClr val="accent1"/>
            </a:solidFill>
            <a:prstDash val="solid"/>
            <a:miter lim="800000"/>
            <a:headEnd type="none" w="sm" len="sm"/>
            <a:tailEnd type="triangle" w="med" len="med"/>
          </a:ln>
        </p:spPr>
      </p:cxnSp>
      <p:sp>
        <p:nvSpPr>
          <p:cNvPr id="173" name="Google Shape;173;p7"/>
          <p:cNvSpPr txBox="1"/>
          <p:nvPr/>
        </p:nvSpPr>
        <p:spPr>
          <a:xfrm>
            <a:off x="7736541" y="1971452"/>
            <a:ext cx="4186518"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Arial"/>
              <a:buNone/>
            </a:pPr>
            <a:r>
              <a:rPr lang="en-US" sz="1000" b="0" i="0" u="none" strike="noStrike" cap="none">
                <a:solidFill>
                  <a:schemeClr val="dk1"/>
                </a:solidFill>
                <a:latin typeface="Arial"/>
                <a:ea typeface="Arial"/>
                <a:cs typeface="Arial"/>
                <a:sym typeface="Arial"/>
              </a:rPr>
              <a:t>To begin, users input the </a:t>
            </a:r>
            <a:r>
              <a:rPr lang="en-US" sz="1000" b="1" i="0" u="none" strike="noStrike" cap="none">
                <a:solidFill>
                  <a:schemeClr val="dk1"/>
                </a:solidFill>
                <a:latin typeface="Arial"/>
                <a:ea typeface="Arial"/>
                <a:cs typeface="Arial"/>
                <a:sym typeface="Arial"/>
              </a:rPr>
              <a:t>start and end dates</a:t>
            </a:r>
            <a:r>
              <a:rPr lang="en-US" sz="1000" b="0" i="0" u="none" strike="noStrike" cap="none">
                <a:solidFill>
                  <a:schemeClr val="dk1"/>
                </a:solidFill>
                <a:latin typeface="Arial"/>
                <a:ea typeface="Arial"/>
                <a:cs typeface="Arial"/>
                <a:sym typeface="Arial"/>
              </a:rPr>
              <a:t>, along with the </a:t>
            </a:r>
            <a:r>
              <a:rPr lang="en-US" sz="1000" b="1" i="0" u="none" strike="noStrike" cap="none">
                <a:solidFill>
                  <a:schemeClr val="dk1"/>
                </a:solidFill>
                <a:latin typeface="Arial"/>
                <a:ea typeface="Arial"/>
                <a:cs typeface="Arial"/>
                <a:sym typeface="Arial"/>
              </a:rPr>
              <a:t>latitude and longitude</a:t>
            </a:r>
            <a:r>
              <a:rPr lang="en-US" sz="1000" b="0" i="0" u="none" strike="noStrike" cap="none">
                <a:solidFill>
                  <a:schemeClr val="dk1"/>
                </a:solidFill>
                <a:latin typeface="Arial"/>
                <a:ea typeface="Arial"/>
                <a:cs typeface="Arial"/>
                <a:sym typeface="Arial"/>
              </a:rPr>
              <a:t> of their site. An interactive map assists with visual location selection and zooming for precision.</a:t>
            </a:r>
            <a:endParaRPr sz="1400" b="0" i="0" u="none" strike="noStrike" cap="none">
              <a:solidFill>
                <a:srgbClr val="000000"/>
              </a:solidFill>
              <a:latin typeface="Arial"/>
              <a:ea typeface="Arial"/>
              <a:cs typeface="Arial"/>
              <a:sym typeface="Arial"/>
            </a:endParaRPr>
          </a:p>
        </p:txBody>
      </p:sp>
      <p:sp>
        <p:nvSpPr>
          <p:cNvPr id="172" name="Google Shape;172;p7"/>
          <p:cNvSpPr txBox="1"/>
          <p:nvPr/>
        </p:nvSpPr>
        <p:spPr>
          <a:xfrm>
            <a:off x="7543642" y="4188351"/>
            <a:ext cx="4135800" cy="708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Arial"/>
              <a:buNone/>
            </a:pPr>
            <a:r>
              <a:rPr lang="en-US" sz="1000" b="0" i="0" u="none" strike="noStrike" cap="none">
                <a:solidFill>
                  <a:schemeClr val="dk1"/>
                </a:solidFill>
                <a:latin typeface="Arial"/>
                <a:ea typeface="Arial"/>
                <a:cs typeface="Arial"/>
                <a:sym typeface="Arial"/>
              </a:rPr>
              <a:t>In addition to location and time, users are required to specify </a:t>
            </a:r>
            <a:r>
              <a:rPr lang="en-US" sz="1000" b="1" i="0" u="none" strike="noStrike" cap="none">
                <a:solidFill>
                  <a:schemeClr val="dk1"/>
                </a:solidFill>
                <a:latin typeface="Arial"/>
                <a:ea typeface="Arial"/>
                <a:cs typeface="Arial"/>
                <a:sym typeface="Arial"/>
              </a:rPr>
              <a:t>turbine details</a:t>
            </a:r>
            <a:r>
              <a:rPr lang="en-US" sz="1000" b="0" i="0" u="none" strike="noStrike" cap="none">
                <a:solidFill>
                  <a:schemeClr val="dk1"/>
                </a:solidFill>
                <a:latin typeface="Arial"/>
                <a:ea typeface="Arial"/>
                <a:cs typeface="Arial"/>
                <a:sym typeface="Arial"/>
              </a:rPr>
              <a:t>, including the </a:t>
            </a:r>
            <a:r>
              <a:rPr lang="en-US" sz="1000" b="1" i="0" u="none" strike="noStrike" cap="none">
                <a:solidFill>
                  <a:schemeClr val="dk1"/>
                </a:solidFill>
                <a:latin typeface="Arial"/>
                <a:ea typeface="Arial"/>
                <a:cs typeface="Arial"/>
                <a:sym typeface="Arial"/>
              </a:rPr>
              <a:t>hub height</a:t>
            </a:r>
            <a:r>
              <a:rPr lang="en-US" sz="1000" b="0" i="0" u="none" strike="noStrike" cap="none">
                <a:solidFill>
                  <a:schemeClr val="dk1"/>
                </a:solidFill>
                <a:latin typeface="Arial"/>
                <a:ea typeface="Arial"/>
                <a:cs typeface="Arial"/>
                <a:sym typeface="Arial"/>
              </a:rPr>
              <a:t> (in meters) and a </a:t>
            </a:r>
            <a:r>
              <a:rPr lang="en-US" sz="1000" b="1" i="0" u="none" strike="noStrike" cap="none">
                <a:solidFill>
                  <a:schemeClr val="dk1"/>
                </a:solidFill>
                <a:latin typeface="Arial"/>
                <a:ea typeface="Arial"/>
                <a:cs typeface="Arial"/>
                <a:sym typeface="Arial"/>
              </a:rPr>
              <a:t>power curve model</a:t>
            </a:r>
            <a:r>
              <a:rPr lang="en-US" sz="1000" b="0" i="0" u="none" strike="noStrike" cap="none">
                <a:solidFill>
                  <a:schemeClr val="dk1"/>
                </a:solidFill>
                <a:latin typeface="Arial"/>
                <a:ea typeface="Arial"/>
                <a:cs typeface="Arial"/>
                <a:sym typeface="Arial"/>
              </a:rPr>
              <a:t>. If the exact power curve is not available, users can select from a list of standard reference models provided in the dropdown menu.</a:t>
            </a:r>
            <a:endParaRPr sz="1000" b="0" i="0" u="none" strike="noStrike" cap="none">
              <a:solidFill>
                <a:srgbClr val="000000"/>
              </a:solidFill>
              <a:latin typeface="Arial"/>
              <a:ea typeface="Arial"/>
              <a:cs typeface="Arial"/>
              <a:sym typeface="Arial"/>
            </a:endParaRPr>
          </a:p>
        </p:txBody>
      </p:sp>
      <p:sp>
        <p:nvSpPr>
          <p:cNvPr id="170" name="Google Shape;170;p7"/>
          <p:cNvSpPr txBox="1"/>
          <p:nvPr/>
        </p:nvSpPr>
        <p:spPr>
          <a:xfrm>
            <a:off x="8009964" y="6029732"/>
            <a:ext cx="3944471"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Arial"/>
              <a:buNone/>
            </a:pPr>
            <a:r>
              <a:rPr lang="en-US" sz="1000" b="0" i="0" u="none" strike="noStrike" cap="none">
                <a:solidFill>
                  <a:schemeClr val="dk1"/>
                </a:solidFill>
                <a:latin typeface="Arial"/>
                <a:ea typeface="Arial"/>
                <a:cs typeface="Arial"/>
                <a:sym typeface="Arial"/>
              </a:rPr>
              <a:t>After entering all information, clicking </a:t>
            </a:r>
            <a:r>
              <a:rPr lang="en-US" sz="1000" b="1" i="0" u="none" strike="noStrike" cap="none">
                <a:solidFill>
                  <a:schemeClr val="dk1"/>
                </a:solidFill>
                <a:latin typeface="Arial"/>
                <a:ea typeface="Arial"/>
                <a:cs typeface="Arial"/>
                <a:sym typeface="Arial"/>
              </a:rPr>
              <a:t>“SEND”</a:t>
            </a:r>
            <a:r>
              <a:rPr lang="en-US" sz="1000" b="0" i="0" u="none" strike="noStrike" cap="none">
                <a:solidFill>
                  <a:schemeClr val="dk1"/>
                </a:solidFill>
                <a:latin typeface="Arial"/>
                <a:ea typeface="Arial"/>
                <a:cs typeface="Arial"/>
                <a:sym typeface="Arial"/>
              </a:rPr>
              <a:t> processes the request and generates downloadable results in </a:t>
            </a:r>
            <a:r>
              <a:rPr lang="en-US" sz="1000" b="1" i="0" u="none" strike="noStrike" cap="none">
                <a:solidFill>
                  <a:schemeClr val="dk1"/>
                </a:solidFill>
                <a:latin typeface="Arial"/>
                <a:ea typeface="Arial"/>
                <a:cs typeface="Arial"/>
                <a:sym typeface="Arial"/>
              </a:rPr>
              <a:t>CSV format</a:t>
            </a:r>
            <a:r>
              <a:rPr lang="en-US" sz="1000" b="0" i="0" u="none" strike="noStrike" cap="none">
                <a:solidFill>
                  <a:schemeClr val="dk1"/>
                </a:solidFill>
                <a:latin typeface="Arial"/>
                <a:ea typeface="Arial"/>
                <a:cs typeface="Arial"/>
                <a:sym typeface="Arial"/>
              </a:rPr>
              <a:t> for further analysis. These results provide insights into wind energy output tailored to the user's configuration. </a:t>
            </a:r>
            <a:endParaRPr sz="1000" b="0" i="0" u="none" strike="noStrike" cap="none">
              <a:solidFill>
                <a:srgbClr val="000000"/>
              </a:solidFill>
              <a:latin typeface="Arial"/>
              <a:ea typeface="Arial"/>
              <a:cs typeface="Arial"/>
              <a:sym typeface="Arial"/>
            </a:endParaRPr>
          </a:p>
        </p:txBody>
      </p:sp>
      <p:sp>
        <p:nvSpPr>
          <p:cNvPr id="174" name="Google Shape;174;p7"/>
          <p:cNvSpPr txBox="1"/>
          <p:nvPr/>
        </p:nvSpPr>
        <p:spPr>
          <a:xfrm>
            <a:off x="2752165" y="6304043"/>
            <a:ext cx="2583348" cy="55395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2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Arial"/>
              <a:buNone/>
            </a:pPr>
            <a:r>
              <a:rPr lang="en-US" sz="1000" b="0" i="0" u="none" strike="noStrike" cap="none">
                <a:solidFill>
                  <a:schemeClr val="dk1"/>
                </a:solidFill>
                <a:latin typeface="Arial"/>
                <a:ea typeface="Arial"/>
                <a:cs typeface="Arial"/>
                <a:sym typeface="Arial"/>
              </a:rPr>
              <a:t>The </a:t>
            </a:r>
            <a:r>
              <a:rPr lang="en-US" sz="1000" b="1" i="0" u="none" strike="noStrike" cap="none">
                <a:solidFill>
                  <a:schemeClr val="dk1"/>
                </a:solidFill>
                <a:latin typeface="Arial"/>
                <a:ea typeface="Arial"/>
                <a:cs typeface="Arial"/>
                <a:sym typeface="Arial"/>
              </a:rPr>
              <a:t>“CLEAR”</a:t>
            </a:r>
            <a:r>
              <a:rPr lang="en-US" sz="1000" b="0" i="0" u="none" strike="noStrike" cap="none">
                <a:solidFill>
                  <a:schemeClr val="dk1"/>
                </a:solidFill>
                <a:latin typeface="Arial"/>
                <a:ea typeface="Arial"/>
                <a:cs typeface="Arial"/>
                <a:sym typeface="Arial"/>
              </a:rPr>
              <a:t> button resets the form to allow for a new input.</a:t>
            </a:r>
            <a:endParaRPr sz="1000" b="0" i="0" u="none" strike="noStrike" cap="none">
              <a:solidFill>
                <a:srgbClr val="000000"/>
              </a:solidFill>
              <a:latin typeface="Arial"/>
              <a:ea typeface="Arial"/>
              <a:cs typeface="Arial"/>
              <a:sym typeface="Arial"/>
            </a:endParaRPr>
          </a:p>
        </p:txBody>
      </p:sp>
      <p:cxnSp>
        <p:nvCxnSpPr>
          <p:cNvPr id="175" name="Google Shape;175;p7"/>
          <p:cNvCxnSpPr>
            <a:stCxn id="168" idx="1"/>
          </p:cNvCxnSpPr>
          <p:nvPr/>
        </p:nvCxnSpPr>
        <p:spPr>
          <a:xfrm rot="10800000">
            <a:off x="5988441" y="598924"/>
            <a:ext cx="17481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6" name="Google Shape;176;p7"/>
          <p:cNvCxnSpPr/>
          <p:nvPr/>
        </p:nvCxnSpPr>
        <p:spPr>
          <a:xfrm flipH="1">
            <a:off x="6524375" y="2340856"/>
            <a:ext cx="1262989" cy="635426"/>
          </a:xfrm>
          <a:prstGeom prst="straightConnector1">
            <a:avLst/>
          </a:prstGeom>
          <a:noFill/>
          <a:ln w="19050" cap="flat" cmpd="sng">
            <a:solidFill>
              <a:schemeClr val="accent1"/>
            </a:solidFill>
            <a:prstDash val="solid"/>
            <a:miter lim="800000"/>
            <a:headEnd type="none" w="sm" len="sm"/>
            <a:tailEnd type="triangle" w="med" len="med"/>
          </a:ln>
        </p:spPr>
      </p:cxnSp>
      <p:cxnSp>
        <p:nvCxnSpPr>
          <p:cNvPr id="177" name="Google Shape;177;p7"/>
          <p:cNvCxnSpPr>
            <a:stCxn id="168" idx="3"/>
          </p:cNvCxnSpPr>
          <p:nvPr/>
        </p:nvCxnSpPr>
        <p:spPr>
          <a:xfrm>
            <a:off x="11923059" y="598924"/>
            <a:ext cx="449700"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6" name="Google Shape;169;p7">
            <a:extLst>
              <a:ext uri="{FF2B5EF4-FFF2-40B4-BE49-F238E27FC236}">
                <a16:creationId xmlns:a16="http://schemas.microsoft.com/office/drawing/2014/main" id="{69371C16-7A3F-C6C9-E151-E76AB74CE341}"/>
              </a:ext>
            </a:extLst>
          </p:cNvPr>
          <p:cNvCxnSpPr>
            <a:cxnSpLocks/>
            <a:stCxn id="174" idx="3"/>
          </p:cNvCxnSpPr>
          <p:nvPr/>
        </p:nvCxnSpPr>
        <p:spPr>
          <a:xfrm flipV="1">
            <a:off x="5335513" y="6515505"/>
            <a:ext cx="473616" cy="65517"/>
          </a:xfrm>
          <a:prstGeom prst="straightConnector1">
            <a:avLst/>
          </a:prstGeom>
          <a:noFill/>
          <a:ln w="19050" cap="flat" cmpd="sng">
            <a:solidFill>
              <a:schemeClr val="accent1"/>
            </a:solidFill>
            <a:prstDash val="solid"/>
            <a:miter lim="800000"/>
            <a:headEnd type="none" w="sm" len="sm"/>
            <a:tailEnd type="triangle" w="med" len="med"/>
          </a:ln>
        </p:spPr>
      </p:cxnSp>
      <p:pic>
        <p:nvPicPr>
          <p:cNvPr id="10" name="Picture 9">
            <a:extLst>
              <a:ext uri="{FF2B5EF4-FFF2-40B4-BE49-F238E27FC236}">
                <a16:creationId xmlns:a16="http://schemas.microsoft.com/office/drawing/2014/main" id="{D38E6365-D1E1-9DEE-57C5-CDD453B7AD1F}"/>
              </a:ext>
            </a:extLst>
          </p:cNvPr>
          <p:cNvPicPr>
            <a:picLocks noChangeAspect="1"/>
          </p:cNvPicPr>
          <p:nvPr/>
        </p:nvPicPr>
        <p:blipFill>
          <a:blip r:embed="rId4"/>
          <a:stretch>
            <a:fillRect/>
          </a:stretch>
        </p:blipFill>
        <p:spPr>
          <a:xfrm>
            <a:off x="8815861" y="4896351"/>
            <a:ext cx="1262989" cy="7638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1C96AA76-06B6-9F68-A2D9-67E838B0D1D8}"/>
              </a:ext>
            </a:extLst>
          </p:cNvPr>
          <p:cNvPicPr>
            <a:picLocks noChangeAspect="1"/>
          </p:cNvPicPr>
          <p:nvPr/>
        </p:nvPicPr>
        <p:blipFill>
          <a:blip r:embed="rId3"/>
          <a:stretch>
            <a:fillRect/>
          </a:stretch>
        </p:blipFill>
        <p:spPr>
          <a:xfrm>
            <a:off x="3487072" y="0"/>
            <a:ext cx="3997902" cy="6858000"/>
          </a:xfrm>
          <a:prstGeom prst="rect">
            <a:avLst/>
          </a:prstGeom>
        </p:spPr>
      </p:pic>
      <p:cxnSp>
        <p:nvCxnSpPr>
          <p:cNvPr id="184" name="Google Shape;184;p8"/>
          <p:cNvCxnSpPr>
            <a:cxnSpLocks/>
            <a:stCxn id="185" idx="3"/>
          </p:cNvCxnSpPr>
          <p:nvPr/>
        </p:nvCxnSpPr>
        <p:spPr>
          <a:xfrm flipV="1">
            <a:off x="1859669" y="381000"/>
            <a:ext cx="1941366" cy="98429"/>
          </a:xfrm>
          <a:prstGeom prst="straightConnector1">
            <a:avLst/>
          </a:prstGeom>
          <a:noFill/>
          <a:ln w="19050" cap="flat" cmpd="sng">
            <a:solidFill>
              <a:schemeClr val="accent1"/>
            </a:solidFill>
            <a:prstDash val="solid"/>
            <a:miter lim="800000"/>
            <a:headEnd type="none" w="sm" len="sm"/>
            <a:tailEnd type="triangle" w="med" len="med"/>
          </a:ln>
        </p:spPr>
      </p:cxnSp>
      <p:cxnSp>
        <p:nvCxnSpPr>
          <p:cNvPr id="186" name="Google Shape;186;p8"/>
          <p:cNvCxnSpPr>
            <a:stCxn id="187" idx="3"/>
          </p:cNvCxnSpPr>
          <p:nvPr/>
        </p:nvCxnSpPr>
        <p:spPr>
          <a:xfrm>
            <a:off x="2036144" y="2156228"/>
            <a:ext cx="1266000" cy="0"/>
          </a:xfrm>
          <a:prstGeom prst="straightConnector1">
            <a:avLst/>
          </a:prstGeom>
          <a:noFill/>
          <a:ln w="19050" cap="flat" cmpd="sng">
            <a:solidFill>
              <a:schemeClr val="accent1"/>
            </a:solidFill>
            <a:prstDash val="solid"/>
            <a:miter lim="800000"/>
            <a:headEnd type="none" w="sm" len="sm"/>
            <a:tailEnd type="triangle" w="med" len="med"/>
          </a:ln>
        </p:spPr>
      </p:cxnSp>
      <p:sp>
        <p:nvSpPr>
          <p:cNvPr id="185" name="Google Shape;185;p8"/>
          <p:cNvSpPr txBox="1"/>
          <p:nvPr/>
        </p:nvSpPr>
        <p:spPr>
          <a:xfrm>
            <a:off x="335771" y="125506"/>
            <a:ext cx="1523898"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Under the </a:t>
            </a:r>
            <a:r>
              <a:rPr lang="en-US" sz="1000" b="1" i="0" u="none" strike="noStrike" cap="none">
                <a:solidFill>
                  <a:schemeClr val="dk1"/>
                </a:solidFill>
                <a:latin typeface="Arial"/>
                <a:ea typeface="Arial"/>
                <a:cs typeface="Arial"/>
                <a:sym typeface="Arial"/>
              </a:rPr>
              <a:t>About</a:t>
            </a:r>
            <a:r>
              <a:rPr lang="en-US" sz="1000" b="0" i="0" u="none" strike="noStrike" cap="none">
                <a:solidFill>
                  <a:schemeClr val="dk1"/>
                </a:solidFill>
                <a:latin typeface="Arial"/>
                <a:ea typeface="Arial"/>
                <a:cs typeface="Arial"/>
                <a:sym typeface="Arial"/>
              </a:rPr>
              <a:t> tab, the interface explains the two core forecasting types</a:t>
            </a:r>
            <a:endParaRPr sz="1800" b="0" i="0" u="none" strike="noStrike" cap="none">
              <a:solidFill>
                <a:srgbClr val="000000"/>
              </a:solidFill>
              <a:latin typeface="Arial"/>
              <a:ea typeface="Arial"/>
              <a:cs typeface="Arial"/>
              <a:sym typeface="Arial"/>
            </a:endParaRPr>
          </a:p>
        </p:txBody>
      </p:sp>
      <p:sp>
        <p:nvSpPr>
          <p:cNvPr id="188" name="Google Shape;188;p8"/>
          <p:cNvSpPr/>
          <p:nvPr/>
        </p:nvSpPr>
        <p:spPr>
          <a:xfrm>
            <a:off x="8527714" y="4051583"/>
            <a:ext cx="3549986" cy="209284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Use Case Demonstration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A real-world example is provided: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KINIGOS SA, a Greek solar energy company, demonstrates how this tool improves efficiency for large-scale solar parks.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Presents: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Power Production Forecast</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Displays forecasted solar power output and irradiation levels over two days.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Actual vs. Predicted Power</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Compare actual power output with system forecasts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Graph Controls (top right corner of each diagram)</a:t>
            </a:r>
            <a:endParaRPr sz="1000" b="0" i="0" u="none" strike="noStrike" cap="none">
              <a:solidFill>
                <a:schemeClr val="dk1"/>
              </a:solidFill>
              <a:latin typeface="Arial"/>
              <a:ea typeface="Arial"/>
              <a:cs typeface="Arial"/>
              <a:sym typeface="Arial"/>
            </a:endParaRPr>
          </a:p>
        </p:txBody>
      </p:sp>
      <p:cxnSp>
        <p:nvCxnSpPr>
          <p:cNvPr id="189" name="Google Shape;189;p8"/>
          <p:cNvCxnSpPr>
            <a:stCxn id="188" idx="1"/>
          </p:cNvCxnSpPr>
          <p:nvPr/>
        </p:nvCxnSpPr>
        <p:spPr>
          <a:xfrm rot="10800000">
            <a:off x="7835914" y="5098003"/>
            <a:ext cx="691800" cy="0"/>
          </a:xfrm>
          <a:prstGeom prst="straightConnector1">
            <a:avLst/>
          </a:prstGeom>
          <a:noFill/>
          <a:ln w="19050" cap="flat" cmpd="sng">
            <a:solidFill>
              <a:schemeClr val="accent1"/>
            </a:solidFill>
            <a:prstDash val="solid"/>
            <a:miter lim="800000"/>
            <a:headEnd type="none" w="sm" len="sm"/>
            <a:tailEnd type="triangle" w="med" len="med"/>
          </a:ln>
        </p:spPr>
      </p:cxnSp>
      <p:sp>
        <p:nvSpPr>
          <p:cNvPr id="190" name="Google Shape;190;p8"/>
          <p:cNvSpPr txBox="1"/>
          <p:nvPr/>
        </p:nvSpPr>
        <p:spPr>
          <a:xfrm>
            <a:off x="8527714" y="198687"/>
            <a:ext cx="3609233" cy="209288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Machine Learning Forecasting (with Uploaded Data)</a:t>
            </a:r>
            <a:br>
              <a:rPr lang="en-US" sz="1000" b="0" i="0" u="none" strike="noStrike" cap="none">
                <a:solidFill>
                  <a:srgbClr val="000000"/>
                </a:solidFill>
                <a:latin typeface="Arial"/>
                <a:ea typeface="Arial"/>
                <a:cs typeface="Arial"/>
                <a:sym typeface="Arial"/>
              </a:rPr>
            </a:br>
            <a:r>
              <a:rPr lang="en-US" sz="1000" b="0" i="0" u="none" strike="noStrike" cap="none">
                <a:solidFill>
                  <a:srgbClr val="000000"/>
                </a:solidFill>
                <a:latin typeface="Arial"/>
                <a:ea typeface="Arial"/>
                <a:cs typeface="Arial"/>
                <a:sym typeface="Arial"/>
              </a:rPr>
              <a:t>Ideal for users with historical production data. By uploading data in the platform’s Excel format, the system:</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Learns location-specific patterns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Adjusts for anomalies (e.g., shading, tilt, inverter issues)</a:t>
            </a:r>
            <a:endParaRPr sz="1400" b="0" i="0" u="none" strike="noStrike" cap="none">
              <a:solidFill>
                <a:srgbClr val="000000"/>
              </a:solidFill>
              <a:latin typeface="Arial"/>
              <a:ea typeface="Arial"/>
              <a:cs typeface="Arial"/>
              <a:sym typeface="Arial"/>
            </a:endParaRPr>
          </a:p>
          <a:p>
            <a:pPr marL="171450" marR="0" lvl="0" indent="-171450" algn="just" rtl="0">
              <a:lnSpc>
                <a:spcPct val="100000"/>
              </a:lnSpc>
              <a:spcBef>
                <a:spcPts val="0"/>
              </a:spcBef>
              <a:spcAft>
                <a:spcPts val="0"/>
              </a:spcAft>
              <a:buClr>
                <a:srgbClr val="000000"/>
              </a:buClr>
              <a:buSzPts val="1000"/>
              <a:buFont typeface="Arial"/>
              <a:buChar char="•"/>
            </a:pPr>
            <a:r>
              <a:rPr lang="en-US" sz="1000" b="0" i="0" u="none" strike="noStrike" cap="none">
                <a:solidFill>
                  <a:srgbClr val="000000"/>
                </a:solidFill>
                <a:latin typeface="Arial"/>
                <a:ea typeface="Arial"/>
                <a:cs typeface="Arial"/>
                <a:sym typeface="Arial"/>
              </a:rPr>
              <a:t>Delivers personalized forecasts combining past trends and real-time weather</a:t>
            </a:r>
            <a:endParaRPr sz="1400" b="0" i="0" u="none" strike="noStrike" cap="none">
              <a:solidFill>
                <a:srgbClr val="000000"/>
              </a:solidFill>
              <a:latin typeface="Arial"/>
              <a:ea typeface="Arial"/>
              <a:cs typeface="Arial"/>
              <a:sym typeface="Arial"/>
            </a:endParaRPr>
          </a:p>
          <a:p>
            <a:pPr marL="171450" marR="0" lvl="0" indent="-107950" algn="just"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Standard Forecasting (No Upload)</a:t>
            </a:r>
            <a:br>
              <a:rPr lang="en-US" sz="1000" b="0" i="0" u="none" strike="noStrike" cap="none">
                <a:solidFill>
                  <a:srgbClr val="000000"/>
                </a:solidFill>
                <a:latin typeface="Arial"/>
                <a:ea typeface="Arial"/>
                <a:cs typeface="Arial"/>
                <a:sym typeface="Arial"/>
              </a:rPr>
            </a:br>
            <a:r>
              <a:rPr lang="en-US" sz="1000" b="0" i="0" u="none" strike="noStrike" cap="none">
                <a:solidFill>
                  <a:srgbClr val="000000"/>
                </a:solidFill>
                <a:latin typeface="Arial"/>
                <a:ea typeface="Arial"/>
                <a:cs typeface="Arial"/>
                <a:sym typeface="Arial"/>
              </a:rPr>
              <a:t>Ideal for new users or sites without historical data. Uses location, weather averages, and satellite info to provide instant, planning-ready forecasts—less precise but still valuable</a:t>
            </a:r>
            <a:endParaRPr sz="800" b="0" i="0" u="none" strike="noStrike" cap="none">
              <a:solidFill>
                <a:srgbClr val="000000"/>
              </a:solidFill>
              <a:latin typeface="Arial"/>
              <a:ea typeface="Arial"/>
              <a:cs typeface="Arial"/>
              <a:sym typeface="Arial"/>
            </a:endParaRPr>
          </a:p>
        </p:txBody>
      </p:sp>
      <p:cxnSp>
        <p:nvCxnSpPr>
          <p:cNvPr id="191" name="Google Shape;191;p8"/>
          <p:cNvCxnSpPr>
            <a:stCxn id="190" idx="1"/>
          </p:cNvCxnSpPr>
          <p:nvPr/>
        </p:nvCxnSpPr>
        <p:spPr>
          <a:xfrm rot="10800000">
            <a:off x="7613614" y="1245128"/>
            <a:ext cx="914100" cy="0"/>
          </a:xfrm>
          <a:prstGeom prst="straightConnector1">
            <a:avLst/>
          </a:prstGeom>
          <a:noFill/>
          <a:ln w="19050" cap="flat" cmpd="sng">
            <a:solidFill>
              <a:schemeClr val="accent1"/>
            </a:solidFill>
            <a:prstDash val="solid"/>
            <a:miter lim="800000"/>
            <a:headEnd type="none" w="sm" len="sm"/>
            <a:tailEnd type="triangle" w="med" len="med"/>
          </a:ln>
        </p:spPr>
      </p:cxnSp>
      <p:sp>
        <p:nvSpPr>
          <p:cNvPr id="187" name="Google Shape;187;p8"/>
          <p:cNvSpPr txBox="1"/>
          <p:nvPr/>
        </p:nvSpPr>
        <p:spPr>
          <a:xfrm>
            <a:off x="204944" y="1340378"/>
            <a:ext cx="1831200" cy="163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One-Time Forecast</a:t>
            </a:r>
            <a:br>
              <a:rPr lang="en-US" sz="1000" b="0" i="0" u="none" strike="noStrike" cap="none">
                <a:solidFill>
                  <a:srgbClr val="000000"/>
                </a:solidFill>
                <a:latin typeface="Arial"/>
                <a:ea typeface="Arial"/>
                <a:cs typeface="Arial"/>
                <a:sym typeface="Arial"/>
              </a:rPr>
            </a:br>
            <a:r>
              <a:rPr lang="en-US" sz="1000"/>
              <a:t>Ideal</a:t>
            </a:r>
            <a:r>
              <a:rPr lang="en-US" sz="1000" b="0" i="0" u="none" strike="noStrike" cap="none">
                <a:solidFill>
                  <a:srgbClr val="000000"/>
                </a:solidFill>
                <a:latin typeface="Arial"/>
                <a:ea typeface="Arial"/>
                <a:cs typeface="Arial"/>
                <a:sym typeface="Arial"/>
              </a:rPr>
              <a:t> for feasibility studies, simulations, comparisons, or validating internal forecasts.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Annual Subscription </a:t>
            </a:r>
            <a:r>
              <a:rPr lang="en-US" sz="1000" b="0" i="0" u="none" strike="noStrike" cap="none">
                <a:solidFill>
                  <a:srgbClr val="000000"/>
                </a:solidFill>
                <a:latin typeface="Arial"/>
                <a:ea typeface="Arial"/>
                <a:cs typeface="Arial"/>
                <a:sym typeface="Arial"/>
              </a:rPr>
              <a:t>Best for daily use and long-term planning, offering automated, hands-free forecasting integrated into workflows</a:t>
            </a:r>
            <a:endParaRPr sz="1400" b="0" i="0" u="none" strike="noStrike" cap="none">
              <a:solidFill>
                <a:srgbClr val="000000"/>
              </a:solidFill>
              <a:latin typeface="Arial"/>
              <a:ea typeface="Arial"/>
              <a:cs typeface="Arial"/>
              <a:sym typeface="Arial"/>
            </a:endParaRPr>
          </a:p>
        </p:txBody>
      </p:sp>
      <p:sp>
        <p:nvSpPr>
          <p:cNvPr id="192" name="Google Shape;192;p8"/>
          <p:cNvSpPr/>
          <p:nvPr/>
        </p:nvSpPr>
        <p:spPr>
          <a:xfrm>
            <a:off x="3487072" y="2599772"/>
            <a:ext cx="3997902" cy="4239814"/>
          </a:xfrm>
          <a:prstGeom prst="rect">
            <a:avLst/>
          </a:prstGeom>
          <a:no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5" name="Picture 4">
            <a:extLst>
              <a:ext uri="{FF2B5EF4-FFF2-40B4-BE49-F238E27FC236}">
                <a16:creationId xmlns:a16="http://schemas.microsoft.com/office/drawing/2014/main" id="{19004210-38DF-F104-7150-BD8D918DAF10}"/>
              </a:ext>
            </a:extLst>
          </p:cNvPr>
          <p:cNvPicPr>
            <a:picLocks noChangeAspect="1"/>
          </p:cNvPicPr>
          <p:nvPr/>
        </p:nvPicPr>
        <p:blipFill>
          <a:blip r:embed="rId3"/>
          <a:stretch>
            <a:fillRect/>
          </a:stretch>
        </p:blipFill>
        <p:spPr>
          <a:xfrm>
            <a:off x="178142" y="0"/>
            <a:ext cx="4937420" cy="6858000"/>
          </a:xfrm>
          <a:prstGeom prst="rect">
            <a:avLst/>
          </a:prstGeom>
        </p:spPr>
      </p:pic>
      <p:sp>
        <p:nvSpPr>
          <p:cNvPr id="198" name="Google Shape;198;p9"/>
          <p:cNvSpPr txBox="1"/>
          <p:nvPr/>
        </p:nvSpPr>
        <p:spPr>
          <a:xfrm>
            <a:off x="7019606" y="152400"/>
            <a:ext cx="4980974"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000000"/>
                </a:solidFill>
                <a:latin typeface="Arial"/>
                <a:ea typeface="Arial"/>
                <a:cs typeface="Arial"/>
                <a:sym typeface="Arial"/>
              </a:rPr>
              <a:t>One-Off Forecast: Train Using Your Own Data</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This section allows users to generate a </a:t>
            </a:r>
            <a:r>
              <a:rPr lang="en-US" sz="1000" b="1" i="0" u="none" strike="noStrike" cap="none">
                <a:solidFill>
                  <a:srgbClr val="000000"/>
                </a:solidFill>
                <a:latin typeface="Arial"/>
                <a:ea typeface="Arial"/>
                <a:cs typeface="Arial"/>
                <a:sym typeface="Arial"/>
              </a:rPr>
              <a:t>personalized 2-day solar energy forecast</a:t>
            </a:r>
            <a:r>
              <a:rPr lang="en-US" sz="1000" b="0" i="0" u="none" strike="noStrike" cap="none">
                <a:solidFill>
                  <a:srgbClr val="000000"/>
                </a:solidFill>
                <a:latin typeface="Arial"/>
                <a:ea typeface="Arial"/>
                <a:cs typeface="Arial"/>
                <a:sym typeface="Arial"/>
              </a:rPr>
              <a:t> using historical solar production data from their own park. By uploading a properly formatted CSV file, the platform uses machine learning to build a prediction model tailored to the specific site conditions.</a:t>
            </a:r>
            <a:endParaRPr sz="1400" b="0" i="0" u="none" strike="noStrike" cap="none">
              <a:solidFill>
                <a:srgbClr val="000000"/>
              </a:solidFill>
              <a:latin typeface="Arial"/>
              <a:ea typeface="Arial"/>
              <a:cs typeface="Arial"/>
              <a:sym typeface="Arial"/>
            </a:endParaRPr>
          </a:p>
        </p:txBody>
      </p:sp>
      <p:cxnSp>
        <p:nvCxnSpPr>
          <p:cNvPr id="199" name="Google Shape;199;p9"/>
          <p:cNvCxnSpPr/>
          <p:nvPr/>
        </p:nvCxnSpPr>
        <p:spPr>
          <a:xfrm rot="10800000">
            <a:off x="-3966600" y="3369000"/>
            <a:ext cx="3966600" cy="60000"/>
          </a:xfrm>
          <a:prstGeom prst="straightConnector1">
            <a:avLst/>
          </a:prstGeom>
          <a:noFill/>
          <a:ln w="19050" cap="flat" cmpd="sng">
            <a:solidFill>
              <a:schemeClr val="accent1"/>
            </a:solidFill>
            <a:prstDash val="solid"/>
            <a:miter lim="800000"/>
            <a:headEnd type="none" w="sm" len="sm"/>
            <a:tailEnd type="triangle" w="med" len="med"/>
          </a:ln>
        </p:spPr>
      </p:cxnSp>
      <p:sp>
        <p:nvSpPr>
          <p:cNvPr id="200" name="Google Shape;200;p9"/>
          <p:cNvSpPr/>
          <p:nvPr/>
        </p:nvSpPr>
        <p:spPr>
          <a:xfrm>
            <a:off x="7233919" y="2105560"/>
            <a:ext cx="4592989" cy="55399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Provide Location Details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Users must input basic geographical information to geolocate their solar park, which is critical for combining weather inputs with production history.</a:t>
            </a:r>
            <a:endParaRPr sz="1400" b="0" i="0" u="none" strike="noStrike" cap="none">
              <a:solidFill>
                <a:srgbClr val="000000"/>
              </a:solidFill>
              <a:latin typeface="Arial"/>
              <a:ea typeface="Arial"/>
              <a:cs typeface="Arial"/>
              <a:sym typeface="Arial"/>
            </a:endParaRPr>
          </a:p>
        </p:txBody>
      </p:sp>
      <p:cxnSp>
        <p:nvCxnSpPr>
          <p:cNvPr id="201" name="Google Shape;201;p9"/>
          <p:cNvCxnSpPr>
            <a:cxnSpLocks/>
            <a:stCxn id="200" idx="1"/>
          </p:cNvCxnSpPr>
          <p:nvPr/>
        </p:nvCxnSpPr>
        <p:spPr>
          <a:xfrm flipH="1" flipV="1">
            <a:off x="5115562" y="2006308"/>
            <a:ext cx="2118357" cy="376251"/>
          </a:xfrm>
          <a:prstGeom prst="straightConnector1">
            <a:avLst/>
          </a:prstGeom>
          <a:noFill/>
          <a:ln w="19050" cap="flat" cmpd="sng">
            <a:solidFill>
              <a:schemeClr val="accent1"/>
            </a:solidFill>
            <a:prstDash val="solid"/>
            <a:miter lim="800000"/>
            <a:headEnd type="none" w="sm" len="sm"/>
            <a:tailEnd type="triangle" w="med" len="med"/>
          </a:ln>
        </p:spPr>
      </p:cxnSp>
      <p:sp>
        <p:nvSpPr>
          <p:cNvPr id="202" name="Google Shape;202;p9"/>
          <p:cNvSpPr/>
          <p:nvPr/>
        </p:nvSpPr>
        <p:spPr>
          <a:xfrm>
            <a:off x="7233919" y="3632498"/>
            <a:ext cx="4592989" cy="1323439"/>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Upload Training Data</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To enable a tailored machine learning forecast, you must upload a properly formatted CSV file using the drag-and-drop area labeled.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CSV Format Requirements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The uploaded file must follow the provided instructions</a:t>
            </a:r>
            <a:endParaRPr sz="1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Before uploading, validate your data using the </a:t>
            </a:r>
            <a:r>
              <a:rPr lang="en-US" sz="1000" b="1" i="0" u="none" strike="noStrike" cap="none">
                <a:solidFill>
                  <a:schemeClr val="dk1"/>
                </a:solidFill>
                <a:latin typeface="Arial"/>
                <a:ea typeface="Arial"/>
                <a:cs typeface="Arial"/>
                <a:sym typeface="Arial"/>
              </a:rPr>
              <a:t>Validate Template</a:t>
            </a:r>
            <a:r>
              <a:rPr lang="en-US" sz="1000" b="0" i="0" u="none" strike="noStrike" cap="none">
                <a:solidFill>
                  <a:schemeClr val="dk1"/>
                </a:solidFill>
                <a:latin typeface="Arial"/>
                <a:ea typeface="Arial"/>
                <a:cs typeface="Arial"/>
                <a:sym typeface="Arial"/>
              </a:rPr>
              <a:t> button to avoid interruptions.</a:t>
            </a:r>
            <a:endParaRPr sz="1400" b="0" i="0" u="none" strike="noStrike" cap="none">
              <a:solidFill>
                <a:srgbClr val="000000"/>
              </a:solidFill>
              <a:latin typeface="Arial"/>
              <a:ea typeface="Arial"/>
              <a:cs typeface="Arial"/>
              <a:sym typeface="Arial"/>
            </a:endParaRPr>
          </a:p>
        </p:txBody>
      </p:sp>
      <p:cxnSp>
        <p:nvCxnSpPr>
          <p:cNvPr id="203" name="Google Shape;203;p9"/>
          <p:cNvCxnSpPr>
            <a:cxnSpLocks/>
            <a:stCxn id="202" idx="1"/>
          </p:cNvCxnSpPr>
          <p:nvPr/>
        </p:nvCxnSpPr>
        <p:spPr>
          <a:xfrm flipH="1">
            <a:off x="4717576" y="4294218"/>
            <a:ext cx="2516343" cy="250486"/>
          </a:xfrm>
          <a:prstGeom prst="straightConnector1">
            <a:avLst/>
          </a:prstGeom>
          <a:noFill/>
          <a:ln w="19050" cap="flat" cmpd="sng">
            <a:solidFill>
              <a:schemeClr val="accent1"/>
            </a:solidFill>
            <a:prstDash val="solid"/>
            <a:miter lim="800000"/>
            <a:headEnd type="none" w="sm" len="sm"/>
            <a:tailEnd type="triangle" w="med" len="med"/>
          </a:ln>
        </p:spPr>
      </p:cxnSp>
      <p:sp>
        <p:nvSpPr>
          <p:cNvPr id="204" name="Google Shape;204;p9"/>
          <p:cNvSpPr txBox="1"/>
          <p:nvPr/>
        </p:nvSpPr>
        <p:spPr>
          <a:xfrm>
            <a:off x="261392" y="6273225"/>
            <a:ext cx="2468160" cy="584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Arial"/>
                <a:ea typeface="Arial"/>
                <a:cs typeface="Arial"/>
                <a:sym typeface="Arial"/>
              </a:rPr>
              <a:t>Download Template</a:t>
            </a:r>
            <a:br>
              <a:rPr lang="en-US" sz="800" b="0" i="0" u="none" strike="noStrike" cap="none" dirty="0">
                <a:solidFill>
                  <a:srgbClr val="000000"/>
                </a:solidFill>
                <a:latin typeface="Arial"/>
                <a:ea typeface="Arial"/>
                <a:cs typeface="Arial"/>
                <a:sym typeface="Arial"/>
              </a:rPr>
            </a:br>
            <a:r>
              <a:rPr lang="en-US" sz="800" b="0" i="0" u="none" strike="noStrike" cap="none" dirty="0">
                <a:solidFill>
                  <a:srgbClr val="000000"/>
                </a:solidFill>
                <a:latin typeface="Arial"/>
                <a:ea typeface="Arial"/>
                <a:cs typeface="Arial"/>
                <a:sym typeface="Arial"/>
              </a:rPr>
              <a:t>Use this to get the required CSV format pre-structured with correct column headers and formatting.</a:t>
            </a:r>
            <a:endParaRPr sz="1400" b="0" i="0" u="none" strike="noStrike" cap="none" dirty="0">
              <a:solidFill>
                <a:srgbClr val="000000"/>
              </a:solidFill>
              <a:latin typeface="Arial"/>
              <a:ea typeface="Arial"/>
              <a:cs typeface="Arial"/>
              <a:sym typeface="Arial"/>
            </a:endParaRPr>
          </a:p>
        </p:txBody>
      </p:sp>
      <p:sp>
        <p:nvSpPr>
          <p:cNvPr id="205" name="Google Shape;205;p9"/>
          <p:cNvSpPr txBox="1"/>
          <p:nvPr/>
        </p:nvSpPr>
        <p:spPr>
          <a:xfrm>
            <a:off x="6172869" y="5815074"/>
            <a:ext cx="538921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Char char="•"/>
            </a:pPr>
            <a:r>
              <a:rPr lang="en-US" sz="1000" b="1" i="0" u="none" strike="noStrike" cap="none">
                <a:solidFill>
                  <a:srgbClr val="000000"/>
                </a:solidFill>
                <a:latin typeface="Arial"/>
                <a:ea typeface="Arial"/>
                <a:cs typeface="Arial"/>
                <a:sym typeface="Arial"/>
              </a:rPr>
              <a:t>Clear</a:t>
            </a:r>
            <a:r>
              <a:rPr lang="en-US" sz="1000" b="0" i="0" u="none" strike="noStrike" cap="none">
                <a:solidFill>
                  <a:srgbClr val="000000"/>
                </a:solidFill>
                <a:latin typeface="Arial"/>
                <a:ea typeface="Arial"/>
                <a:cs typeface="Arial"/>
                <a:sym typeface="Arial"/>
              </a:rPr>
              <a:t> – Resets the form and removes uploaded data or entered values.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Char char="•"/>
            </a:pPr>
            <a:r>
              <a:rPr lang="en-US" sz="1000" b="1" i="0" u="none" strike="noStrike" cap="none">
                <a:solidFill>
                  <a:srgbClr val="000000"/>
                </a:solidFill>
                <a:latin typeface="Arial"/>
                <a:ea typeface="Arial"/>
                <a:cs typeface="Arial"/>
                <a:sym typeface="Arial"/>
              </a:rPr>
              <a:t>Order</a:t>
            </a:r>
            <a:r>
              <a:rPr lang="en-US" sz="1000" b="0" i="0" u="none" strike="noStrike" cap="none">
                <a:solidFill>
                  <a:srgbClr val="000000"/>
                </a:solidFill>
                <a:latin typeface="Arial"/>
                <a:ea typeface="Arial"/>
                <a:cs typeface="Arial"/>
                <a:sym typeface="Arial"/>
              </a:rPr>
              <a:t> – Finalizes the submission and triggers the forecasting process once your data and site details are correctly filled 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000000"/>
                </a:solidFill>
                <a:latin typeface="Arial"/>
                <a:ea typeface="Arial"/>
                <a:cs typeface="Arial"/>
                <a:sym typeface="Arial"/>
              </a:rPr>
              <a:t>After submission</a:t>
            </a:r>
            <a:r>
              <a:rPr lang="en-US" sz="1000" b="0" i="0" u="none" strike="noStrike" cap="none">
                <a:solidFill>
                  <a:srgbClr val="000000"/>
                </a:solidFill>
                <a:latin typeface="Arial"/>
                <a:ea typeface="Arial"/>
                <a:cs typeface="Arial"/>
                <a:sym typeface="Arial"/>
              </a:rPr>
              <a:t>, you will receive a custom forecast generated from your data, combined with weather predictions for the park’s location. This will be displayed as graphs and downloadable results in the Archive.</a:t>
            </a:r>
            <a:endParaRPr sz="1400" b="0" i="0" u="none" strike="noStrike" cap="none">
              <a:solidFill>
                <a:srgbClr val="000000"/>
              </a:solidFill>
              <a:latin typeface="Arial"/>
              <a:ea typeface="Arial"/>
              <a:cs typeface="Arial"/>
              <a:sym typeface="Arial"/>
            </a:endParaRPr>
          </a:p>
        </p:txBody>
      </p:sp>
      <p:cxnSp>
        <p:nvCxnSpPr>
          <p:cNvPr id="206" name="Google Shape;206;p9"/>
          <p:cNvCxnSpPr>
            <a:stCxn id="205" idx="1"/>
          </p:cNvCxnSpPr>
          <p:nvPr/>
        </p:nvCxnSpPr>
        <p:spPr>
          <a:xfrm flipH="1">
            <a:off x="4963269" y="6322906"/>
            <a:ext cx="1209600" cy="1290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07" name="Google Shape;207;p9"/>
          <p:cNvCxnSpPr>
            <a:stCxn id="205" idx="1"/>
          </p:cNvCxnSpPr>
          <p:nvPr/>
        </p:nvCxnSpPr>
        <p:spPr>
          <a:xfrm flipH="1">
            <a:off x="5405169" y="6322906"/>
            <a:ext cx="767700" cy="268800"/>
          </a:xfrm>
          <a:prstGeom prst="straightConnector1">
            <a:avLst/>
          </a:prstGeom>
          <a:noFill/>
          <a:ln w="19050" cap="flat" cmpd="sng">
            <a:solidFill>
              <a:schemeClr val="accent1"/>
            </a:solidFill>
            <a:prstDash val="solid"/>
            <a:miter lim="800000"/>
            <a:headEnd type="none" w="sm" len="sm"/>
            <a:tailEnd type="triangle" w="med" len="med"/>
          </a:ln>
        </p:spPr>
      </p:cxnSp>
      <p:cxnSp>
        <p:nvCxnSpPr>
          <p:cNvPr id="208" name="Google Shape;208;p9"/>
          <p:cNvCxnSpPr>
            <a:cxnSpLocks/>
          </p:cNvCxnSpPr>
          <p:nvPr/>
        </p:nvCxnSpPr>
        <p:spPr>
          <a:xfrm flipV="1">
            <a:off x="883920" y="6177887"/>
            <a:ext cx="0" cy="131473"/>
          </a:xfrm>
          <a:prstGeom prst="straightConnector1">
            <a:avLst/>
          </a:prstGeom>
          <a:noFill/>
          <a:ln w="19050" cap="flat" cmpd="sng">
            <a:solidFill>
              <a:schemeClr val="accent1"/>
            </a:solidFill>
            <a:prstDash val="solid"/>
            <a:miter lim="800000"/>
            <a:headEnd type="none" w="sm" len="sm"/>
            <a:tailEnd type="triangle" w="med" len="med"/>
          </a:ln>
        </p:spPr>
      </p:cxnSp>
      <p:sp>
        <p:nvSpPr>
          <p:cNvPr id="209" name="Google Shape;209;p9"/>
          <p:cNvSpPr/>
          <p:nvPr/>
        </p:nvSpPr>
        <p:spPr>
          <a:xfrm>
            <a:off x="7076439" y="1298312"/>
            <a:ext cx="4592989" cy="246221"/>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Visit Archive </a:t>
            </a:r>
            <a:r>
              <a:rPr lang="en-US" sz="1000" b="0" i="0" u="none" strike="noStrike" cap="none">
                <a:solidFill>
                  <a:schemeClr val="dk1"/>
                </a:solidFill>
                <a:latin typeface="Arial"/>
                <a:ea typeface="Arial"/>
                <a:cs typeface="Arial"/>
                <a:sym typeface="Arial"/>
              </a:rPr>
              <a:t>to see your forecasting orders</a:t>
            </a:r>
            <a:endParaRPr sz="1000" b="1" i="0" u="none" strike="noStrike" cap="none">
              <a:solidFill>
                <a:schemeClr val="dk1"/>
              </a:solidFill>
              <a:latin typeface="Arial"/>
              <a:ea typeface="Arial"/>
              <a:cs typeface="Arial"/>
              <a:sym typeface="Arial"/>
            </a:endParaRPr>
          </a:p>
        </p:txBody>
      </p:sp>
      <p:cxnSp>
        <p:nvCxnSpPr>
          <p:cNvPr id="210" name="Google Shape;210;p9"/>
          <p:cNvCxnSpPr>
            <a:cxnSpLocks/>
            <a:stCxn id="209" idx="1"/>
          </p:cNvCxnSpPr>
          <p:nvPr/>
        </p:nvCxnSpPr>
        <p:spPr>
          <a:xfrm flipH="1" flipV="1">
            <a:off x="5067869" y="737285"/>
            <a:ext cx="2008570" cy="684138"/>
          </a:xfrm>
          <a:prstGeom prst="straightConnector1">
            <a:avLst/>
          </a:prstGeom>
          <a:noFill/>
          <a:ln w="19050" cap="flat" cmpd="sng">
            <a:solidFill>
              <a:schemeClr val="accent1"/>
            </a:solidFill>
            <a:prstDash val="solid"/>
            <a:miter lim="800000"/>
            <a:headEnd type="none" w="sm" len="sm"/>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2612</Words>
  <Application>Microsoft Office PowerPoint</Application>
  <PresentationFormat>Widescreen</PresentationFormat>
  <Paragraphs>108</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Arimo</vt:lpstr>
      <vt:lpstr>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Symeon Symeonidis</dc:creator>
  <cp:lastModifiedBy>Symeon Symeonidis</cp:lastModifiedBy>
  <cp:revision>11</cp:revision>
  <dcterms:created xsi:type="dcterms:W3CDTF">2025-04-15T09:56:30Z</dcterms:created>
  <dcterms:modified xsi:type="dcterms:W3CDTF">2025-07-17T09:58:41Z</dcterms:modified>
</cp:coreProperties>
</file>